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6" r:id="rId10"/>
    <p:sldId id="283" r:id="rId11"/>
    <p:sldId id="267" r:id="rId12"/>
    <p:sldId id="268" r:id="rId13"/>
    <p:sldId id="284" r:id="rId14"/>
    <p:sldId id="302" r:id="rId15"/>
    <p:sldId id="303" r:id="rId16"/>
    <p:sldId id="269" r:id="rId17"/>
    <p:sldId id="270" r:id="rId18"/>
    <p:sldId id="285" r:id="rId19"/>
    <p:sldId id="331" r:id="rId20"/>
    <p:sldId id="271" r:id="rId21"/>
    <p:sldId id="272" r:id="rId22"/>
    <p:sldId id="274" r:id="rId23"/>
    <p:sldId id="275" r:id="rId24"/>
    <p:sldId id="276" r:id="rId25"/>
    <p:sldId id="333" r:id="rId26"/>
    <p:sldId id="280" r:id="rId27"/>
    <p:sldId id="281" r:id="rId28"/>
    <p:sldId id="340" r:id="rId29"/>
  </p:sldIdLst>
  <p:sldSz cx="12192000" cy="6858000"/>
  <p:notesSz cx="7104063" cy="10234613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EEAE4AD-D9DD-443E-B5D3-DAB3925DD661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83"/>
            <p14:sldId id="267"/>
            <p14:sldId id="268"/>
            <p14:sldId id="284"/>
            <p14:sldId id="302"/>
            <p14:sldId id="303"/>
            <p14:sldId id="269"/>
            <p14:sldId id="270"/>
            <p14:sldId id="285"/>
            <p14:sldId id="331"/>
            <p14:sldId id="271"/>
            <p14:sldId id="272"/>
            <p14:sldId id="274"/>
            <p14:sldId id="275"/>
            <p14:sldId id="276"/>
            <p14:sldId id="333"/>
            <p14:sldId id="280"/>
            <p14:sldId id="281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3">
          <p15:clr>
            <a:srgbClr val="A4A3A4"/>
          </p15:clr>
        </p15:guide>
        <p15:guide id="2" pos="383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lc 552" initials="l5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71" autoAdjust="0"/>
  </p:normalViewPr>
  <p:slideViewPr>
    <p:cSldViewPr snapToGrid="0" showGuides="1">
      <p:cViewPr varScale="1">
        <p:scale>
          <a:sx n="91" d="100"/>
          <a:sy n="91" d="100"/>
        </p:scale>
        <p:origin x="72" y="51"/>
      </p:cViewPr>
      <p:guideLst>
        <p:guide orient="horz" pos="2163"/>
        <p:guide pos="38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63E4A-4DE9-4B57-8489-7F77C1238C61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D51259-6A57-49E4-83B7-3842F8EE8DB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    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51259-6A57-49E4-83B7-3842F8EE8DB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HKEY_LOCAL_MACHINE\SYSTEM\CurrentControlSet\ Control\Class\{4D36E972-E325-11CE-BFC1-08002BE10318}</a:t>
            </a:r>
            <a:r>
              <a:rPr lang="zh-CN" altLang="en-US"/>
              <a:t>，找到网卡名称后新建字符串名“</a:t>
            </a:r>
            <a:r>
              <a:rPr lang="en-US" altLang="zh-CN"/>
              <a:t>NetworkAddress</a:t>
            </a:r>
            <a:r>
              <a:rPr lang="zh-CN" altLang="en-US"/>
              <a:t>”，值为</a:t>
            </a:r>
            <a:r>
              <a:rPr lang="en-US" altLang="zh-CN"/>
              <a:t>MAC</a:t>
            </a:r>
            <a:r>
              <a:rPr lang="zh-CN" altLang="en-US"/>
              <a:t>地址即可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51259-6A57-49E4-83B7-3842F8EE8DB8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# macchanger –help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/>
              <a:t># macchanger -r eht0 </a:t>
            </a:r>
            <a:r>
              <a:rPr lang="zh-CN" altLang="en-US"/>
              <a:t>生成随机</a:t>
            </a:r>
            <a:r>
              <a:rPr lang="en-US" altLang="zh-CN"/>
              <a:t>mac</a:t>
            </a:r>
            <a:r>
              <a:rPr lang="zh-CN" altLang="en-US"/>
              <a:t>地址</a:t>
            </a:r>
            <a:endParaRPr lang="en-US" altLang="zh-CN"/>
          </a:p>
          <a:p>
            <a:r>
              <a:rPr lang="en-US" altLang="zh-CN"/>
              <a:t># macchanger -p eht0 </a:t>
            </a:r>
            <a:r>
              <a:rPr lang="zh-CN" altLang="en-US"/>
              <a:t>复原</a:t>
            </a:r>
            <a:r>
              <a:rPr lang="en-US" altLang="zh-CN"/>
              <a:t>MAC</a:t>
            </a:r>
            <a:r>
              <a:rPr lang="zh-CN" altLang="en-US"/>
              <a:t>地址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51259-6A57-49E4-83B7-3842F8EE8DB8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https://www.cnblogs.com/ranyonsue/p/11187588.html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51259-6A57-49E4-83B7-3842F8EE8DB8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基于</a:t>
            </a:r>
            <a:r>
              <a:rPr lang="en-US" altLang="zh-CN"/>
              <a:t>NAT</a:t>
            </a:r>
            <a:r>
              <a:rPr lang="zh-CN" altLang="en-US"/>
              <a:t>实验的拓扑，三台主机同网段，在</a:t>
            </a:r>
            <a:r>
              <a:rPr lang="en-US" altLang="zh-CN"/>
              <a:t>NAT</a:t>
            </a:r>
            <a:r>
              <a:rPr lang="zh-CN" altLang="en-US"/>
              <a:t>服务器中部署</a:t>
            </a:r>
            <a:r>
              <a:rPr lang="en-US" altLang="zh-CN"/>
              <a:t>Ccproxy</a:t>
            </a:r>
            <a:r>
              <a:rPr lang="zh-CN" altLang="en-US"/>
              <a:t>，客户端浏览器设置代理实现访问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51259-6A57-49E4-83B7-3842F8EE8DB8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嵌套代理</a:t>
            </a:r>
            <a:endParaRPr lang="en-US" altLang="zh-CN"/>
          </a:p>
          <a:p>
            <a:r>
              <a:rPr lang="en-US" altLang="zh-CN"/>
              <a:t>1.</a:t>
            </a:r>
            <a:r>
              <a:rPr lang="zh-CN" altLang="en-US"/>
              <a:t>新起</a:t>
            </a:r>
            <a:r>
              <a:rPr lang="en-US" altLang="zh-CN"/>
              <a:t>kali</a:t>
            </a:r>
            <a:r>
              <a:rPr lang="zh-CN" altLang="en-US"/>
              <a:t>内网</a:t>
            </a:r>
            <a:r>
              <a:rPr lang="en-US" altLang="zh-CN"/>
              <a:t>IP</a:t>
            </a:r>
            <a:r>
              <a:rPr lang="zh-CN" altLang="en-US"/>
              <a:t>为</a:t>
            </a:r>
            <a:r>
              <a:rPr lang="en-US" altLang="zh-CN"/>
              <a:t>192.168.1.110</a:t>
            </a:r>
            <a:r>
              <a:rPr lang="zh-CN" altLang="en-US"/>
              <a:t>，打开</a:t>
            </a:r>
            <a:r>
              <a:rPr lang="en-US" altLang="zh-CN"/>
              <a:t>zap</a:t>
            </a:r>
            <a:r>
              <a:rPr lang="zh-CN" altLang="en-US"/>
              <a:t>，在工具</a:t>
            </a:r>
            <a:r>
              <a:rPr lang="en-US" altLang="zh-CN"/>
              <a:t>-</a:t>
            </a:r>
            <a:r>
              <a:rPr lang="zh-CN" altLang="en-US"/>
              <a:t>选项中的</a:t>
            </a:r>
            <a:r>
              <a:rPr lang="en-US" altLang="zh-CN"/>
              <a:t>localproxy</a:t>
            </a:r>
            <a:r>
              <a:rPr lang="zh-CN" altLang="en-US"/>
              <a:t>中添加</a:t>
            </a:r>
            <a:r>
              <a:rPr lang="en-US" altLang="zh-CN"/>
              <a:t>kali</a:t>
            </a:r>
            <a:r>
              <a:rPr lang="zh-CN" altLang="en-US"/>
              <a:t>的公网</a:t>
            </a:r>
            <a:r>
              <a:rPr lang="en-US" altLang="zh-CN"/>
              <a:t>IP</a:t>
            </a:r>
            <a:r>
              <a:rPr lang="zh-CN" altLang="en-US"/>
              <a:t>及</a:t>
            </a:r>
            <a:r>
              <a:rPr lang="en-US" altLang="zh-CN"/>
              <a:t>8080</a:t>
            </a:r>
            <a:r>
              <a:rPr lang="zh-CN" altLang="en-US"/>
              <a:t>端口</a:t>
            </a:r>
            <a:endParaRPr lang="en-US" altLang="zh-CN"/>
          </a:p>
          <a:p>
            <a:r>
              <a:rPr lang="en-US" altLang="zh-CN"/>
              <a:t>2.</a:t>
            </a:r>
            <a:r>
              <a:rPr lang="fr-FR" altLang="zh-CN"/>
              <a:t> # vim /etc/proxychains4.conf  </a:t>
            </a:r>
            <a:r>
              <a:rPr lang="zh-CN" altLang="en-US"/>
              <a:t>末尾增加：</a:t>
            </a:r>
            <a:endParaRPr lang="en-US" altLang="zh-CN"/>
          </a:p>
          <a:p>
            <a:r>
              <a:rPr lang="en-US" altLang="zh-CN"/>
              <a:t>socks4 192.168.1.1 1080</a:t>
            </a:r>
          </a:p>
          <a:p>
            <a:r>
              <a:rPr lang="en-US" altLang="zh-CN"/>
              <a:t>http 192.168.0.51 8080</a:t>
            </a:r>
          </a:p>
          <a:p>
            <a:r>
              <a:rPr lang="zh-CN" altLang="en-US"/>
              <a:t>禁用掉</a:t>
            </a:r>
            <a:r>
              <a:rPr lang="en-US" altLang="zh-CN"/>
              <a:t>proxy dns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D51259-6A57-49E4-83B7-3842F8EE8DB8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830071" y="2924494"/>
            <a:ext cx="9144000" cy="899160"/>
          </a:xfrm>
        </p:spPr>
        <p:txBody>
          <a:bodyPr anchor="b"/>
          <a:lstStyle>
            <a:lvl1pPr algn="l">
              <a:defRPr sz="4800">
                <a:solidFill>
                  <a:schemeClr val="tx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9448800" y="6353174"/>
            <a:ext cx="2743200" cy="365125"/>
          </a:xfrm>
        </p:spPr>
        <p:txBody>
          <a:bodyPr/>
          <a:lstStyle/>
          <a:p>
            <a:fld id="{17AECC6E-521A-43B8-8916-07DE3C333B19}" type="datetime1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029" y="6356348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20320" y="4906645"/>
            <a:ext cx="12215495" cy="196215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矩形 7"/>
          <p:cNvSpPr/>
          <p:nvPr userDrawn="1"/>
        </p:nvSpPr>
        <p:spPr>
          <a:xfrm>
            <a:off x="9389111" y="-15240"/>
            <a:ext cx="1707515" cy="3644900"/>
          </a:xfrm>
          <a:prstGeom prst="rect">
            <a:avLst/>
          </a:prstGeom>
          <a:solidFill>
            <a:srgbClr val="5B9BD5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pic>
        <p:nvPicPr>
          <p:cNvPr id="12" name="图片 11" descr="LOGO反白"/>
          <p:cNvPicPr>
            <a:picLocks noChangeAspect="1"/>
          </p:cNvPicPr>
          <p:nvPr userDrawn="1"/>
        </p:nvPicPr>
        <p:blipFill>
          <a:blip r:embed="rId2"/>
          <a:srcRect r="60038"/>
          <a:stretch>
            <a:fillRect/>
          </a:stretch>
        </p:blipFill>
        <p:spPr>
          <a:xfrm>
            <a:off x="9610091" y="2226310"/>
            <a:ext cx="1265555" cy="1223010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608965" y="2058035"/>
            <a:ext cx="1856105" cy="386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915" b="1">
                <a:solidFill>
                  <a:srgbClr val="2E74B6"/>
                </a:solidFill>
                <a:latin typeface="微软雅黑" panose="020B0503020204020204" charset="-122"/>
                <a:ea typeface="微软雅黑" panose="020B0503020204020204" charset="-122"/>
              </a:rPr>
              <a:t>知了堂</a:t>
            </a:r>
          </a:p>
        </p:txBody>
      </p:sp>
    </p:spTree>
  </p:cSld>
  <p:clrMapOvr>
    <a:masterClrMapping/>
  </p:clrMapOvr>
  <p:transition>
    <p:wipe dir="d"/>
  </p:transition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1569065" y="6158865"/>
            <a:ext cx="380365" cy="34925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8" name="矩形 7"/>
          <p:cNvSpPr/>
          <p:nvPr userDrawn="1"/>
        </p:nvSpPr>
        <p:spPr>
          <a:xfrm>
            <a:off x="11761471" y="6457315"/>
            <a:ext cx="313691" cy="287020"/>
          </a:xfrm>
          <a:prstGeom prst="rect">
            <a:avLst/>
          </a:prstGeom>
          <a:solidFill>
            <a:schemeClr val="bg1"/>
          </a:solidFill>
          <a:ln w="25400">
            <a:solidFill>
              <a:srgbClr val="2E74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zh-CN" altLang="en-US" sz="1015">
              <a:solidFill>
                <a:schemeClr val="tx1"/>
              </a:solidFill>
            </a:endParaRPr>
          </a:p>
        </p:txBody>
      </p:sp>
      <p:pic>
        <p:nvPicPr>
          <p:cNvPr id="12" name="图片 11" descr="LOGO反白"/>
          <p:cNvPicPr>
            <a:picLocks noChangeAspect="1"/>
          </p:cNvPicPr>
          <p:nvPr userDrawn="1"/>
        </p:nvPicPr>
        <p:blipFill>
          <a:blip r:embed="rId2"/>
          <a:srcRect r="60038"/>
          <a:stretch>
            <a:fillRect/>
          </a:stretch>
        </p:blipFill>
        <p:spPr>
          <a:xfrm>
            <a:off x="11635740" y="6206490"/>
            <a:ext cx="246380" cy="238760"/>
          </a:xfrm>
          <a:prstGeom prst="rect">
            <a:avLst/>
          </a:prstGeom>
        </p:spPr>
      </p:pic>
      <p:sp>
        <p:nvSpPr>
          <p:cNvPr id="4" name="文本框 3"/>
          <p:cNvSpPr txBox="1"/>
          <p:nvPr userDrawn="1"/>
        </p:nvSpPr>
        <p:spPr>
          <a:xfrm>
            <a:off x="242571" y="1150189"/>
            <a:ext cx="9596763" cy="247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015"/>
          </a:p>
        </p:txBody>
      </p:sp>
      <p:sp>
        <p:nvSpPr>
          <p:cNvPr id="2" name="标题 1"/>
          <p:cNvSpPr>
            <a:spLocks noGrp="1"/>
          </p:cNvSpPr>
          <p:nvPr>
            <p:ph type="title" idx="4294967295" hasCustomPrompt="1"/>
          </p:nvPr>
        </p:nvSpPr>
        <p:spPr>
          <a:xfrm>
            <a:off x="364067" y="106680"/>
            <a:ext cx="10151533" cy="574675"/>
          </a:xfrm>
        </p:spPr>
        <p:txBody>
          <a:bodyPr>
            <a:normAutofit fontScale="90000"/>
          </a:bodyPr>
          <a:lstStyle>
            <a:lvl1pPr algn="l"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chemeClr val="bg1"/>
                </a:solidFill>
              </a:rPr>
              <a:t>标题</a:t>
            </a:r>
          </a:p>
        </p:txBody>
      </p:sp>
      <p:sp>
        <p:nvSpPr>
          <p:cNvPr id="3" name="矩形 2"/>
          <p:cNvSpPr/>
          <p:nvPr userDrawn="1"/>
        </p:nvSpPr>
        <p:spPr>
          <a:xfrm>
            <a:off x="0" y="-8572"/>
            <a:ext cx="12192000" cy="78093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</p:spTree>
  </p:cSld>
  <p:clrMapOvr>
    <a:masterClrMapping/>
  </p:clrMapOvr>
  <p:transition>
    <p:wipe dir="d"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1_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-27307"/>
            <a:ext cx="12192000" cy="688530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5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3783331" y="3703955"/>
            <a:ext cx="46278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最佳大学生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学习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社交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实践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社区</a:t>
            </a:r>
          </a:p>
        </p:txBody>
      </p:sp>
      <p:sp>
        <p:nvSpPr>
          <p:cNvPr id="16" name="文本框 15"/>
          <p:cNvSpPr txBox="1"/>
          <p:nvPr userDrawn="1"/>
        </p:nvSpPr>
        <p:spPr>
          <a:xfrm>
            <a:off x="4316095" y="4133850"/>
            <a:ext cx="3562351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知了堂官网：</a:t>
            </a:r>
            <a:r>
              <a:rPr lang="en-US" altLang="zh-CN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www.zhiliaotang.com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2431" y="2497782"/>
            <a:ext cx="3086100" cy="3032760"/>
          </a:xfrm>
          <a:prstGeom prst="rect">
            <a:avLst/>
          </a:prstGeom>
        </p:spPr>
      </p:pic>
      <p:sp>
        <p:nvSpPr>
          <p:cNvPr id="9" name="文本框 8"/>
          <p:cNvSpPr txBox="1"/>
          <p:nvPr userDrawn="1"/>
        </p:nvSpPr>
        <p:spPr>
          <a:xfrm>
            <a:off x="392430" y="5902960"/>
            <a:ext cx="783463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1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关注微信公众号【汇智知了堂】回复【信安讲义】可以获取更多学习内容哦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4273695" y="2036117"/>
            <a:ext cx="2722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谢谢大家！</a:t>
            </a:r>
          </a:p>
        </p:txBody>
      </p:sp>
    </p:spTree>
  </p:cSld>
  <p:clrMapOvr>
    <a:masterClrMapping/>
  </p:clrMapOvr>
  <p:transition>
    <p:wipe dir="d"/>
  </p:transition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5.xml"/><Relationship Id="rId3" Type="http://schemas.openxmlformats.org/officeDocument/2006/relationships/slideLayout" Target="../slideLayouts/slideLayout3.xml"/><Relationship Id="rId7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10" Type="http://schemas.openxmlformats.org/officeDocument/2006/relationships/tags" Target="../tags/tag7.xml"/><Relationship Id="rId4" Type="http://schemas.openxmlformats.org/officeDocument/2006/relationships/theme" Target="../theme/theme1.xml"/><Relationship Id="rId9" Type="http://schemas.openxmlformats.org/officeDocument/2006/relationships/tags" Target="../tags/tag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5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7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2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第</a:t>
            </a:r>
            <a:r>
              <a:rPr lang="en-US" altLang="zh-CN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en-US" b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章 网络隐身</a:t>
            </a:r>
          </a:p>
        </p:txBody>
      </p:sp>
    </p:spTree>
  </p:cSld>
  <p:clrMapOvr>
    <a:masterClrMapping/>
  </p:clrMapOvr>
  <p:transition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94005" y="1557020"/>
            <a:ext cx="11028045" cy="958215"/>
          </a:xfrm>
        </p:spPr>
        <p:txBody>
          <a:bodyPr/>
          <a:lstStyle/>
          <a:p>
            <a:r>
              <a:rPr lang="zh-CN" altLang="en-US">
                <a:sym typeface="+mn-ea"/>
              </a:rPr>
              <a:t>如果局域网中有两台在线的主机具有相同的MAC地址，它们是否能同时正常通信？</a:t>
            </a:r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36595" y="70"/>
            <a:ext cx="10969200" cy="705600"/>
          </a:xfrm>
        </p:spPr>
        <p:txBody>
          <a:bodyPr/>
          <a:lstStyle/>
          <a:p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问题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84935" y="2789555"/>
            <a:ext cx="8063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根据交换机的工作机制，可以判定两台主机无法同时通信。假设主机</a:t>
            </a:r>
            <a:r>
              <a:rPr lang="en-US" altLang="zh-CN" b="1"/>
              <a:t>A</a:t>
            </a:r>
            <a:r>
              <a:rPr lang="zh-CN" altLang="en-US" b="1"/>
              <a:t>和</a:t>
            </a:r>
            <a:r>
              <a:rPr lang="en-US" altLang="zh-CN" b="1"/>
              <a:t>B</a:t>
            </a:r>
            <a:r>
              <a:rPr lang="zh-CN" altLang="en-US" b="1"/>
              <a:t>的</a:t>
            </a:r>
            <a:r>
              <a:rPr lang="en-US" altLang="zh-CN" b="1"/>
              <a:t>MAC</a:t>
            </a:r>
            <a:r>
              <a:rPr lang="zh-CN" altLang="zh-CN" b="1"/>
              <a:t>地址都是</a:t>
            </a:r>
            <a:r>
              <a:rPr lang="en-US" altLang="zh-CN" b="1"/>
              <a:t>MAC_AB</a:t>
            </a:r>
            <a:r>
              <a:rPr lang="zh-CN" altLang="en-US" b="1"/>
              <a:t>，而</a:t>
            </a:r>
            <a:r>
              <a:rPr lang="en-US" altLang="zh-CN" b="1"/>
              <a:t>A</a:t>
            </a:r>
            <a:r>
              <a:rPr lang="zh-CN" altLang="en-US" b="1"/>
              <a:t>连接交换机的端口</a:t>
            </a:r>
            <a:r>
              <a:rPr lang="en-US" altLang="zh-CN" b="1"/>
              <a:t>1</a:t>
            </a:r>
            <a:r>
              <a:rPr lang="zh-CN" altLang="en-US" b="1"/>
              <a:t>，</a:t>
            </a:r>
            <a:r>
              <a:rPr lang="en-US" altLang="zh-CN" b="1"/>
              <a:t>B</a:t>
            </a:r>
            <a:r>
              <a:rPr lang="zh-CN" altLang="en-US" b="1"/>
              <a:t>连接交换机的端口</a:t>
            </a:r>
            <a:r>
              <a:rPr lang="en-US" altLang="zh-CN" b="1"/>
              <a:t>2</a:t>
            </a:r>
            <a:r>
              <a:rPr lang="zh-CN" altLang="en-US" b="1"/>
              <a:t>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834515" y="3887470"/>
            <a:ext cx="2107565" cy="884555"/>
            <a:chOff x="2971" y="6014"/>
            <a:chExt cx="3319" cy="1393"/>
          </a:xfrm>
        </p:grpSpPr>
        <p:sp>
          <p:nvSpPr>
            <p:cNvPr id="6" name="矩形 5"/>
            <p:cNvSpPr/>
            <p:nvPr/>
          </p:nvSpPr>
          <p:spPr>
            <a:xfrm>
              <a:off x="2971" y="6014"/>
              <a:ext cx="3319" cy="6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端口地址表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2971" y="6687"/>
              <a:ext cx="1695" cy="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MAC_AB</a:t>
              </a:r>
            </a:p>
          </p:txBody>
        </p:sp>
        <p:sp>
          <p:nvSpPr>
            <p:cNvPr id="8" name="矩形 7"/>
            <p:cNvSpPr/>
            <p:nvPr/>
          </p:nvSpPr>
          <p:spPr>
            <a:xfrm>
              <a:off x="4666" y="6680"/>
              <a:ext cx="1624" cy="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1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67555" y="3887470"/>
            <a:ext cx="2107565" cy="884555"/>
            <a:chOff x="2971" y="6014"/>
            <a:chExt cx="3319" cy="1393"/>
          </a:xfrm>
        </p:grpSpPr>
        <p:sp>
          <p:nvSpPr>
            <p:cNvPr id="11" name="矩形 10"/>
            <p:cNvSpPr/>
            <p:nvPr/>
          </p:nvSpPr>
          <p:spPr>
            <a:xfrm>
              <a:off x="2971" y="6014"/>
              <a:ext cx="3319" cy="6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端口地址表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971" y="6687"/>
              <a:ext cx="1695" cy="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MAC_AB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4666" y="6680"/>
              <a:ext cx="1624" cy="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2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300595" y="3887470"/>
            <a:ext cx="2107565" cy="884555"/>
            <a:chOff x="2971" y="6014"/>
            <a:chExt cx="3319" cy="1393"/>
          </a:xfrm>
        </p:grpSpPr>
        <p:sp>
          <p:nvSpPr>
            <p:cNvPr id="15" name="矩形 14"/>
            <p:cNvSpPr/>
            <p:nvPr/>
          </p:nvSpPr>
          <p:spPr>
            <a:xfrm>
              <a:off x="2971" y="6014"/>
              <a:ext cx="3319" cy="6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/>
                <a:t>端口地址表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2971" y="6687"/>
              <a:ext cx="1695" cy="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MAC_AB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4666" y="6680"/>
              <a:ext cx="1624" cy="72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/>
                <a:t>1</a:t>
              </a:r>
            </a:p>
          </p:txBody>
        </p:sp>
      </p:grpSp>
      <p:sp>
        <p:nvSpPr>
          <p:cNvPr id="18" name="右箭头 17"/>
          <p:cNvSpPr/>
          <p:nvPr/>
        </p:nvSpPr>
        <p:spPr>
          <a:xfrm>
            <a:off x="4023995" y="4244975"/>
            <a:ext cx="457200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6765290" y="4255135"/>
            <a:ext cx="457200" cy="755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365885" y="5165725"/>
            <a:ext cx="80638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/>
              <a:t>当</a:t>
            </a:r>
            <a:r>
              <a:rPr lang="en-US" altLang="zh-CN" b="1"/>
              <a:t>A</a:t>
            </a:r>
            <a:r>
              <a:rPr lang="zh-CN" altLang="en-US" b="1"/>
              <a:t>和</a:t>
            </a:r>
            <a:r>
              <a:rPr lang="en-US" altLang="zh-CN" b="1"/>
              <a:t>B</a:t>
            </a:r>
            <a:r>
              <a:rPr lang="zh-CN" altLang="en-US" b="1"/>
              <a:t>同时发送报文时，端口地址表中记录的</a:t>
            </a:r>
            <a:r>
              <a:rPr lang="en-US" altLang="zh-CN" b="1"/>
              <a:t>MAC_AB</a:t>
            </a:r>
            <a:r>
              <a:rPr lang="zh-CN" altLang="en-US" b="1"/>
              <a:t>只会有</a:t>
            </a:r>
            <a:r>
              <a:rPr lang="en-US" altLang="zh-CN" b="1"/>
              <a:t>1</a:t>
            </a:r>
            <a:r>
              <a:rPr lang="zh-CN" altLang="en-US" b="1"/>
              <a:t>条记录。那么当其它主机给</a:t>
            </a:r>
            <a:r>
              <a:rPr lang="en-US" altLang="zh-CN" b="1"/>
              <a:t>A</a:t>
            </a:r>
            <a:r>
              <a:rPr lang="zh-CN" altLang="en-US" b="1"/>
              <a:t>或者</a:t>
            </a:r>
            <a:r>
              <a:rPr lang="en-US" altLang="zh-CN" b="1"/>
              <a:t>B</a:t>
            </a:r>
            <a:r>
              <a:rPr lang="zh-CN" altLang="en-US" b="1"/>
              <a:t>发送报文时，如果端口地址表中记录的是端口</a:t>
            </a:r>
            <a:r>
              <a:rPr lang="en-US" altLang="zh-CN" b="1"/>
              <a:t>2</a:t>
            </a:r>
            <a:r>
              <a:rPr lang="zh-CN" altLang="en-US" b="1"/>
              <a:t>，那么</a:t>
            </a:r>
            <a:r>
              <a:rPr lang="en-US" altLang="zh-CN" b="1"/>
              <a:t>A</a:t>
            </a:r>
            <a:r>
              <a:rPr lang="zh-CN" altLang="en-US" b="1"/>
              <a:t>不会收到报文，如果记录的是端口</a:t>
            </a:r>
            <a:r>
              <a:rPr lang="en-US" altLang="zh-CN" b="1"/>
              <a:t>1</a:t>
            </a:r>
            <a:r>
              <a:rPr lang="zh-CN" altLang="en-US" b="1"/>
              <a:t>，那么</a:t>
            </a:r>
            <a:r>
              <a:rPr lang="en-US" altLang="zh-CN" b="1"/>
              <a:t>B</a:t>
            </a:r>
            <a:r>
              <a:rPr lang="zh-CN" altLang="en-US" b="1"/>
              <a:t>不会收到报文。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8" grpId="0" animBg="1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56235" y="1689100"/>
            <a:ext cx="11028045" cy="449580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/>
              <a:t>静态转换</a:t>
            </a:r>
          </a:p>
          <a:p>
            <a:pPr lvl="1"/>
            <a:r>
              <a:rPr lang="zh-CN" altLang="zh-CN" sz="2400"/>
              <a:t>可实现外网到内网的映射</a:t>
            </a:r>
          </a:p>
          <a:p>
            <a:pPr lvl="0"/>
            <a:r>
              <a:rPr lang="en-US" altLang="zh-CN" sz="2800"/>
              <a:t>动态转换</a:t>
            </a:r>
          </a:p>
          <a:p>
            <a:pPr lvl="1"/>
            <a:r>
              <a:rPr lang="zh-CN" altLang="zh-CN" sz="2400"/>
              <a:t>可用于没有传输层的</a:t>
            </a:r>
            <a:r>
              <a:rPr lang="en-US" altLang="zh-CN" sz="2400"/>
              <a:t>IP</a:t>
            </a:r>
            <a:r>
              <a:rPr lang="zh-CN" altLang="en-US" sz="2400"/>
              <a:t>报文，如</a:t>
            </a:r>
            <a:r>
              <a:rPr lang="en-US" altLang="zh-CN" sz="2400"/>
              <a:t>OSPF</a:t>
            </a:r>
            <a:r>
              <a:rPr lang="zh-CN" altLang="en-US" sz="2400"/>
              <a:t>路由报文</a:t>
            </a:r>
          </a:p>
          <a:p>
            <a:pPr lvl="0"/>
            <a:r>
              <a:rPr lang="zh-CN" altLang="en-US" sz="2800"/>
              <a:t>端口地址转换PAT</a:t>
            </a:r>
          </a:p>
          <a:p>
            <a:pPr lvl="1"/>
            <a:r>
              <a:rPr lang="zh-CN" altLang="en-US" sz="2400"/>
              <a:t>共享一个</a:t>
            </a:r>
            <a:r>
              <a:rPr lang="en-US" altLang="zh-CN" sz="2400"/>
              <a:t>IP</a:t>
            </a:r>
            <a:r>
              <a:rPr lang="zh-CN" altLang="en-US" sz="2400"/>
              <a:t>，只能适用于基于UDP/TCP的网络通信</a:t>
            </a:r>
          </a:p>
          <a:p>
            <a:pPr lvl="0"/>
            <a:r>
              <a:rPr lang="zh-CN" altLang="en-US"/>
              <a:t>地址转换表</a:t>
            </a:r>
          </a:p>
          <a:p>
            <a:pPr lvl="1"/>
            <a:r>
              <a:rPr lang="zh-CN" altLang="en-US"/>
              <a:t>每个表项与一个</a:t>
            </a:r>
            <a:r>
              <a:rPr lang="zh-CN" altLang="en-US" sz="2800" b="1"/>
              <a:t>会话</a:t>
            </a:r>
            <a:r>
              <a:rPr lang="zh-CN" altLang="en-US"/>
              <a:t>绑定</a:t>
            </a:r>
            <a:endParaRPr lang="en-US" altLang="zh-CN"/>
          </a:p>
          <a:p>
            <a:pPr lvl="1"/>
            <a:r>
              <a:rPr lang="zh-CN" altLang="en-US"/>
              <a:t>与操作系统的TCP/IP协议栈没有关联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21355" y="70"/>
            <a:ext cx="10969200" cy="705600"/>
          </a:xfrm>
        </p:spPr>
        <p:txBody>
          <a:bodyPr/>
          <a:lstStyle/>
          <a:p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网络地址转换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12210" y="1013460"/>
            <a:ext cx="6020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地址</a:t>
            </a:r>
            <a:r>
              <a:rPr lang="zh-CN" altLang="en-US" b="1"/>
              <a:t>将私有转换为公有IP地址的技术，对终端用户透明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355850" y="1760220"/>
            <a:ext cx="7894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将内网的私有IP地址转换为公有IP地址，转换方式是一对一且固定不变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484755" y="2647950"/>
            <a:ext cx="87337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内网的私有IP地址转换为公用IP地址时，NAT会从公用IP地址池中随机选择一个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328160" y="3659505"/>
            <a:ext cx="7056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既改变外出报文的IP地址，也改变报文的端口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641850" y="4671060"/>
            <a:ext cx="6888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         </a:t>
            </a:r>
            <a:r>
              <a:rPr lang="zh-CN" altLang="en-US" b="1"/>
              <a:t>内网主机的第一个报文发给外网时，会话即被建立，当通信结束时，NAT将该会话从地址转换表中删除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729105"/>
            <a:ext cx="11028045" cy="1036955"/>
          </a:xfrm>
        </p:spPr>
        <p:txBody>
          <a:bodyPr/>
          <a:lstStyle/>
          <a:p>
            <a:r>
              <a:rPr lang="zh-CN" altLang="en-US"/>
              <a:t>静态表项在配置后即固定不变</a:t>
            </a:r>
          </a:p>
          <a:p>
            <a:r>
              <a:rPr lang="zh-CN" altLang="en-US"/>
              <a:t>动态表项在每次会话新建立后保持不变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59125" y="81350"/>
            <a:ext cx="10969200" cy="705600"/>
          </a:xfrm>
        </p:spPr>
        <p:txBody>
          <a:bodyPr/>
          <a:lstStyle/>
          <a:p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地址转换表</a:t>
            </a:r>
          </a:p>
        </p:txBody>
      </p:sp>
      <p:graphicFrame>
        <p:nvGraphicFramePr>
          <p:cNvPr id="5" name="对象 4"/>
          <p:cNvGraphicFramePr/>
          <p:nvPr/>
        </p:nvGraphicFramePr>
        <p:xfrm>
          <a:off x="-3175" y="2887345"/>
          <a:ext cx="5996305" cy="3430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6" r:id="rId3" imgW="8597900" imgH="4102100" progId="Visio.Drawing.11">
                  <p:embed/>
                </p:oleObj>
              </mc:Choice>
              <mc:Fallback>
                <p:oleObj r:id="rId3" imgW="8597900" imgH="4102100" progId="Visio.Drawing.11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175" y="2887345"/>
                        <a:ext cx="5996305" cy="34309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-2147482466"/>
          <p:cNvGraphicFramePr/>
          <p:nvPr/>
        </p:nvGraphicFramePr>
        <p:xfrm>
          <a:off x="6092825" y="2613025"/>
          <a:ext cx="6057265" cy="3705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7" r:id="rId5" imgW="5956300" imgH="3263900" progId="Visio.Drawing.11">
                  <p:embed/>
                </p:oleObj>
              </mc:Choice>
              <mc:Fallback>
                <p:oleObj r:id="rId5" imgW="5956300" imgH="3263900" progId="Visio.Drawing.11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2825" y="2613025"/>
                        <a:ext cx="6057265" cy="370522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椭圆 8"/>
          <p:cNvSpPr/>
          <p:nvPr/>
        </p:nvSpPr>
        <p:spPr>
          <a:xfrm>
            <a:off x="2621280" y="4747260"/>
            <a:ext cx="1402080" cy="39624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218805" y="4655820"/>
            <a:ext cx="3566160" cy="71628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43840" y="5021580"/>
            <a:ext cx="1325880" cy="243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netstat  -an</a:t>
            </a:r>
          </a:p>
        </p:txBody>
      </p:sp>
      <p:sp>
        <p:nvSpPr>
          <p:cNvPr id="12" name="矩形 11"/>
          <p:cNvSpPr/>
          <p:nvPr/>
        </p:nvSpPr>
        <p:spPr>
          <a:xfrm>
            <a:off x="5003800" y="4480560"/>
            <a:ext cx="1325880" cy="243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netstat  -an</a:t>
            </a:r>
          </a:p>
        </p:txBody>
      </p:sp>
      <p:sp>
        <p:nvSpPr>
          <p:cNvPr id="13" name="矩形 12"/>
          <p:cNvSpPr/>
          <p:nvPr/>
        </p:nvSpPr>
        <p:spPr>
          <a:xfrm>
            <a:off x="2199640" y="4236720"/>
            <a:ext cx="1325880" cy="243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netstat  -an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bldLvl="0" animBg="1"/>
      <p:bldP spid="10" grpId="1" bldLvl="0" animBg="1"/>
      <p:bldP spid="11" grpId="0" animBg="1"/>
      <p:bldP spid="12" grpId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54965" y="1292860"/>
            <a:ext cx="11028045" cy="4495800"/>
          </a:xfrm>
        </p:spPr>
        <p:txBody>
          <a:bodyPr>
            <a:normAutofit/>
          </a:bodyPr>
          <a:lstStyle/>
          <a:p>
            <a:r>
              <a:rPr lang="en-US" altLang="zh-CN" sz="3000"/>
              <a:t>实验环境</a:t>
            </a:r>
          </a:p>
          <a:p>
            <a:pPr lvl="1"/>
            <a:r>
              <a:rPr lang="en-US" altLang="zh-CN" sz="2400"/>
              <a:t>两台win server 2016 虚拟机，</a:t>
            </a:r>
            <a:r>
              <a:rPr lang="zh-CN" altLang="en-US" sz="2400"/>
              <a:t>其中</a:t>
            </a:r>
            <a:r>
              <a:rPr lang="en-US" altLang="zh-CN" sz="2400"/>
              <a:t>一台nat服务器 ，</a:t>
            </a:r>
            <a:r>
              <a:rPr lang="zh-CN" altLang="en-US" sz="2400"/>
              <a:t>另一台</a:t>
            </a:r>
            <a:r>
              <a:rPr lang="en-US" altLang="zh-CN" sz="2400"/>
              <a:t>web 服务器，</a:t>
            </a:r>
            <a:r>
              <a:rPr lang="zh-CN" altLang="en-US" sz="2400"/>
              <a:t>使用</a:t>
            </a:r>
            <a:r>
              <a:rPr lang="en-US" altLang="zh-CN" sz="2400"/>
              <a:t>Windows 10 做客户机</a:t>
            </a:r>
          </a:p>
          <a:p>
            <a:pPr lvl="1"/>
            <a:r>
              <a:rPr lang="en-US" altLang="zh-CN" sz="2400"/>
              <a:t>nat</a:t>
            </a:r>
            <a:r>
              <a:rPr lang="zh-CN" altLang="zh-CN" sz="2400"/>
              <a:t>服务器</a:t>
            </a:r>
            <a:r>
              <a:rPr lang="en-US" altLang="zh-CN" sz="2400"/>
              <a:t>的外网网段是220.220.110.0/24 ，内网网段是10.128.98.0/24，nat 服务器有两块网卡，内部</a:t>
            </a:r>
            <a:r>
              <a:rPr lang="zh-CN" altLang="zh-CN" sz="2400"/>
              <a:t>网卡</a:t>
            </a:r>
            <a:r>
              <a:rPr lang="en-US" altLang="zh-CN" sz="2400"/>
              <a:t>IP</a:t>
            </a:r>
            <a:r>
              <a:rPr lang="zh-CN" altLang="en-US" sz="2400"/>
              <a:t>为</a:t>
            </a:r>
            <a:r>
              <a:rPr lang="en-US" altLang="zh-CN" sz="2400"/>
              <a:t>10.128.98.25，外网</a:t>
            </a:r>
            <a:r>
              <a:rPr lang="zh-CN" altLang="en-US" sz="2400"/>
              <a:t>网卡</a:t>
            </a:r>
            <a:r>
              <a:rPr lang="en-US" altLang="zh-CN" sz="2400"/>
              <a:t>IP</a:t>
            </a:r>
            <a:r>
              <a:rPr lang="zh-CN" altLang="en-US" sz="2400"/>
              <a:t>为</a:t>
            </a:r>
            <a:r>
              <a:rPr lang="en-US" altLang="zh-CN" sz="2400"/>
              <a:t>220.220.110.10</a:t>
            </a:r>
          </a:p>
          <a:p>
            <a:pPr lvl="1"/>
            <a:r>
              <a:rPr lang="en-US" altLang="zh-CN" sz="2400"/>
              <a:t>web</a:t>
            </a:r>
            <a:r>
              <a:rPr lang="zh-CN" altLang="zh-CN" sz="2400"/>
              <a:t>服务器的</a:t>
            </a:r>
            <a:r>
              <a:rPr lang="en-US" altLang="zh-CN" sz="2400"/>
              <a:t>IP</a:t>
            </a:r>
            <a:r>
              <a:rPr lang="zh-CN" altLang="en-US" sz="2400"/>
              <a:t>为</a:t>
            </a:r>
            <a:r>
              <a:rPr lang="en-US" altLang="zh-CN" sz="2400"/>
              <a:t>220.220.110.100</a:t>
            </a:r>
            <a:r>
              <a:rPr lang="zh-CN" altLang="en-US" sz="2400"/>
              <a:t>，</a:t>
            </a:r>
            <a:r>
              <a:rPr lang="en-US" altLang="zh-CN" sz="2400"/>
              <a:t>win10</a:t>
            </a:r>
            <a:r>
              <a:rPr lang="zh-CN" altLang="en-US" sz="2400"/>
              <a:t>的</a:t>
            </a:r>
            <a:r>
              <a:rPr lang="en-US" altLang="zh-CN" sz="2400"/>
              <a:t>IP</a:t>
            </a:r>
            <a:r>
              <a:rPr lang="zh-CN" altLang="en-US" sz="2400"/>
              <a:t>为</a:t>
            </a:r>
            <a:r>
              <a:rPr lang="en-US" altLang="zh-CN" sz="2400"/>
              <a:t>10.128.98.24</a:t>
            </a:r>
          </a:p>
          <a:p>
            <a:pPr lvl="1"/>
            <a:r>
              <a:rPr lang="en-US" altLang="zh-CN" sz="2400"/>
              <a:t>win10</a:t>
            </a:r>
            <a:r>
              <a:rPr lang="zh-CN" altLang="zh-CN" sz="2400"/>
              <a:t>的网关必须设置</a:t>
            </a:r>
            <a:r>
              <a:rPr lang="zh-CN" altLang="en-US" sz="2400"/>
              <a:t>为</a:t>
            </a:r>
            <a:r>
              <a:rPr lang="en-US" altLang="zh-CN" sz="2400"/>
              <a:t>nat</a:t>
            </a:r>
            <a:r>
              <a:rPr lang="zh-CN" altLang="en-US" sz="2400"/>
              <a:t>服务器的内网</a:t>
            </a:r>
            <a:r>
              <a:rPr lang="en-US" altLang="zh-CN" sz="2400"/>
              <a:t>IP</a:t>
            </a:r>
            <a:r>
              <a:rPr lang="zh-CN" altLang="en-US" sz="2400"/>
              <a:t>即</a:t>
            </a:r>
            <a:r>
              <a:rPr lang="en-US" altLang="zh-CN" sz="2400"/>
              <a:t>10.128.98.25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42310" y="70"/>
            <a:ext cx="10969200" cy="705600"/>
          </a:xfrm>
        </p:spPr>
        <p:txBody>
          <a:bodyPr>
            <a:normAutofit/>
          </a:bodyPr>
          <a:lstStyle/>
          <a:p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配置案例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202635" y="81350"/>
            <a:ext cx="10969200" cy="705600"/>
          </a:xfrm>
        </p:spPr>
        <p:txBody>
          <a:bodyPr/>
          <a:lstStyle/>
          <a:p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配置案例</a:t>
            </a:r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---nat</a:t>
            </a:r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服务器配置</a:t>
            </a:r>
          </a:p>
        </p:txBody>
      </p:sp>
      <p:pic>
        <p:nvPicPr>
          <p:cNvPr id="5" name="图片 1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729105"/>
            <a:ext cx="6192520" cy="4613910"/>
          </a:xfrm>
          <a:prstGeom prst="rect">
            <a:avLst/>
          </a:prstGeom>
        </p:spPr>
      </p:pic>
      <p:pic>
        <p:nvPicPr>
          <p:cNvPr id="6" name="图片 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6224905" y="1691640"/>
            <a:ext cx="5967095" cy="465074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903855" y="2684145"/>
            <a:ext cx="7209790" cy="977900"/>
            <a:chOff x="4573" y="4227"/>
            <a:chExt cx="11354" cy="1540"/>
          </a:xfrm>
        </p:grpSpPr>
        <p:sp>
          <p:nvSpPr>
            <p:cNvPr id="7" name="圆角矩形 6"/>
            <p:cNvSpPr/>
            <p:nvPr/>
          </p:nvSpPr>
          <p:spPr>
            <a:xfrm>
              <a:off x="4573" y="4227"/>
              <a:ext cx="2461" cy="65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13467" y="5117"/>
              <a:ext cx="2461" cy="650"/>
            </a:xfrm>
            <a:prstGeom prst="round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32150" y="111830"/>
            <a:ext cx="10969200" cy="705600"/>
          </a:xfrm>
        </p:spPr>
        <p:txBody>
          <a:bodyPr/>
          <a:lstStyle/>
          <a:p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配置案例</a:t>
            </a:r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---nat</a:t>
            </a:r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服务器报文转换统计</a:t>
            </a:r>
          </a:p>
        </p:txBody>
      </p:sp>
      <p:pic>
        <p:nvPicPr>
          <p:cNvPr id="12" name="图片 12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339090" y="1920875"/>
            <a:ext cx="11852910" cy="3794125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22655" y="1506855"/>
            <a:ext cx="11028045" cy="4495800"/>
          </a:xfrm>
        </p:spPr>
        <p:txBody>
          <a:bodyPr>
            <a:normAutofit fontScale="90000" lnSpcReduction="10000"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代理主机</a:t>
            </a:r>
          </a:p>
          <a:p>
            <a:pPr lvl="1"/>
            <a:r>
              <a:rPr lang="zh-CN" altLang="en-US"/>
              <a:t>将内网与外网隔离</a:t>
            </a:r>
          </a:p>
          <a:p>
            <a:pPr lvl="1"/>
            <a:r>
              <a:rPr lang="zh-CN" altLang="zh-CN"/>
              <a:t>有漏洞的代理主机成为网络跳板</a:t>
            </a:r>
          </a:p>
          <a:p>
            <a:pPr lvl="0"/>
            <a:r>
              <a:rPr lang="zh-CN" altLang="zh-CN"/>
              <a:t>正向代理</a:t>
            </a:r>
          </a:p>
          <a:p>
            <a:pPr lvl="1"/>
            <a:r>
              <a:rPr lang="zh-CN" altLang="zh-CN"/>
              <a:t>向代理主机发请求</a:t>
            </a:r>
            <a:r>
              <a:rPr lang="en-US" altLang="zh-CN"/>
              <a:t>(</a:t>
            </a:r>
            <a:r>
              <a:rPr lang="zh-CN" altLang="zh-CN"/>
              <a:t>包含实际的目标地址</a:t>
            </a:r>
            <a:r>
              <a:rPr lang="en-US" altLang="zh-CN"/>
              <a:t>)</a:t>
            </a:r>
          </a:p>
          <a:p>
            <a:pPr lvl="1"/>
            <a:r>
              <a:rPr lang="en-US" altLang="zh-CN"/>
              <a:t>代理主机向目标主机转发请求</a:t>
            </a:r>
            <a:r>
              <a:rPr lang="zh-CN" altLang="en-US"/>
              <a:t>，</a:t>
            </a:r>
            <a:r>
              <a:rPr lang="en-US" altLang="zh-CN"/>
              <a:t>获得应答</a:t>
            </a:r>
            <a:r>
              <a:rPr lang="zh-CN" altLang="en-US"/>
              <a:t>并转发给客户机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必须知道代理主机的IP地址和运行代理服务的端口号</a:t>
            </a:r>
          </a:p>
          <a:p>
            <a:pPr lvl="0"/>
            <a:r>
              <a:rPr lang="zh-CN" altLang="en-US" sz="2800"/>
              <a:t>反向代理</a:t>
            </a:r>
          </a:p>
          <a:p>
            <a:pPr lvl="1"/>
            <a:r>
              <a:rPr lang="zh-CN" altLang="en-US" sz="2400"/>
              <a:t>客户主机不知道代理主机的存在</a:t>
            </a:r>
          </a:p>
          <a:p>
            <a:pPr lvl="1"/>
            <a:r>
              <a:rPr lang="zh-CN" altLang="en-US" sz="2400"/>
              <a:t>直接向目标</a:t>
            </a:r>
            <a:r>
              <a:rPr lang="en-US" altLang="zh-CN" sz="2400"/>
              <a:t>(</a:t>
            </a:r>
            <a:r>
              <a:rPr lang="zh-CN" altLang="zh-CN" sz="2400"/>
              <a:t>即代理主机</a:t>
            </a:r>
            <a:r>
              <a:rPr lang="en-US" altLang="zh-CN" sz="2400"/>
              <a:t>)</a:t>
            </a:r>
            <a:r>
              <a:rPr lang="zh-CN" altLang="en-US" sz="2400"/>
              <a:t>发起请求</a:t>
            </a:r>
          </a:p>
          <a:p>
            <a:pPr lvl="1"/>
            <a:r>
              <a:rPr lang="zh-CN" altLang="en-US" sz="2400"/>
              <a:t>代理主机根据预定义的映射关系向目标服务器转发请求</a:t>
            </a:r>
          </a:p>
          <a:p>
            <a:pPr lvl="1"/>
            <a:endParaRPr lang="zh-CN" altLang="en-US"/>
          </a:p>
          <a:p>
            <a:pPr lvl="1"/>
            <a:endParaRPr lang="en-US" altLang="zh-CN"/>
          </a:p>
          <a:p>
            <a:pPr lvl="1"/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41675" y="70"/>
            <a:ext cx="10969200" cy="705600"/>
          </a:xfrm>
        </p:spPr>
        <p:txBody>
          <a:bodyPr/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代理/</a:t>
            </a:r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代理</a:t>
            </a:r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隐藏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89960" y="922020"/>
            <a:ext cx="7696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不直接与目标主机进行通信，而是通过代理主机间接地与目标主机通信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73500" y="1506855"/>
            <a:ext cx="8656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将源主机与目标主机的直接通信分解为两个间接通信进程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066540" y="3879850"/>
            <a:ext cx="7223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相当于实际服务器的前端，通常用于保护和隐藏真正的目标服务器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873500" y="2567940"/>
            <a:ext cx="4084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通常所说的代理默认是正向代理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68980" y="111830"/>
            <a:ext cx="10969200" cy="705600"/>
          </a:xfrm>
        </p:spPr>
        <p:txBody>
          <a:bodyPr/>
          <a:lstStyle/>
          <a:p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代理主机工作过程</a:t>
            </a:r>
          </a:p>
        </p:txBody>
      </p:sp>
      <p:graphicFrame>
        <p:nvGraphicFramePr>
          <p:cNvPr id="2" name="对象 -2147482596"/>
          <p:cNvGraphicFramePr/>
          <p:nvPr/>
        </p:nvGraphicFramePr>
        <p:xfrm>
          <a:off x="168910" y="2073910"/>
          <a:ext cx="594042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0" name="Visio" r:id="rId3" imgW="3593465" imgH="1236345" progId="Visio.Drawing.11">
                  <p:embed/>
                </p:oleObj>
              </mc:Choice>
              <mc:Fallback>
                <p:oleObj name="Visio" r:id="rId3" imgW="3593465" imgH="1236345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910" y="2073910"/>
                        <a:ext cx="5940425" cy="312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-2147482595"/>
          <p:cNvGraphicFramePr/>
          <p:nvPr>
            <p:extLst>
              <p:ext uri="{D42A27DB-BD31-4B8C-83A1-F6EECF244321}">
                <p14:modId xmlns:p14="http://schemas.microsoft.com/office/powerpoint/2010/main" val="1408972488"/>
              </p:ext>
            </p:extLst>
          </p:nvPr>
        </p:nvGraphicFramePr>
        <p:xfrm>
          <a:off x="6107430" y="2073910"/>
          <a:ext cx="6006465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1" name="Visio" r:id="rId5" imgW="3747770" imgH="1468120" progId="Visio.Drawing.11">
                  <p:embed/>
                </p:oleObj>
              </mc:Choice>
              <mc:Fallback>
                <p:oleObj name="Visio" r:id="rId5" imgW="3747770" imgH="1468120" progId="Visio.Drawing.11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107430" y="2073910"/>
                        <a:ext cx="6006465" cy="312420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直接箭头连接符 5"/>
          <p:cNvCxnSpPr/>
          <p:nvPr/>
        </p:nvCxnSpPr>
        <p:spPr>
          <a:xfrm>
            <a:off x="868680" y="3131820"/>
            <a:ext cx="3931920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>
            <a:off x="685800" y="3787140"/>
            <a:ext cx="1783080" cy="83820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3418840" y="3573780"/>
            <a:ext cx="1656080" cy="120904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786880" y="3116580"/>
            <a:ext cx="2494280" cy="1524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9906635" y="2918460"/>
            <a:ext cx="1172845" cy="508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67970" y="2049780"/>
            <a:ext cx="1979930" cy="3505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netstat -an</a:t>
            </a:r>
          </a:p>
        </p:txBody>
      </p:sp>
      <p:sp>
        <p:nvSpPr>
          <p:cNvPr id="12" name="矩形 11"/>
          <p:cNvSpPr/>
          <p:nvPr/>
        </p:nvSpPr>
        <p:spPr>
          <a:xfrm>
            <a:off x="4345305" y="4003040"/>
            <a:ext cx="1674495" cy="3505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netstat -an</a:t>
            </a:r>
          </a:p>
        </p:txBody>
      </p:sp>
      <p:sp>
        <p:nvSpPr>
          <p:cNvPr id="13" name="矩形 12"/>
          <p:cNvSpPr/>
          <p:nvPr/>
        </p:nvSpPr>
        <p:spPr>
          <a:xfrm>
            <a:off x="6019800" y="3573780"/>
            <a:ext cx="1487805" cy="3505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netstat -an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97550" y="5888355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bldLvl="0" animBg="1"/>
      <p:bldP spid="12" grpId="0" bldLvl="0" animBg="1"/>
      <p:bldP spid="12" grpId="1" bldLvl="0" animBg="1"/>
      <p:bldP spid="13" grpId="0" bldLvl="0" animBg="1"/>
      <p:bldP spid="13" grpId="1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05765" y="1536700"/>
            <a:ext cx="11028045" cy="4495800"/>
          </a:xfrm>
        </p:spPr>
        <p:txBody>
          <a:bodyPr/>
          <a:lstStyle/>
          <a:p>
            <a:r>
              <a:rPr lang="zh-CN" altLang="en-US"/>
              <a:t>正向代理</a:t>
            </a:r>
          </a:p>
          <a:p>
            <a:pPr lvl="1"/>
            <a:r>
              <a:rPr lang="zh-CN" altLang="en-US"/>
              <a:t>代理服务器 </a:t>
            </a:r>
            <a:r>
              <a:rPr lang="en-US" altLang="zh-CN"/>
              <a:t>192.168.1.115:808</a:t>
            </a:r>
          </a:p>
          <a:p>
            <a:pPr lvl="1"/>
            <a:r>
              <a:rPr lang="zh-CN" altLang="zh-CN"/>
              <a:t>客户机</a:t>
            </a:r>
            <a:r>
              <a:rPr lang="en-US" altLang="zh-CN"/>
              <a:t>192.168.1.115</a:t>
            </a:r>
          </a:p>
          <a:p>
            <a:pPr lvl="1"/>
            <a:r>
              <a:rPr lang="zh-CN" altLang="zh-CN"/>
              <a:t>服务器 </a:t>
            </a:r>
            <a:r>
              <a:rPr lang="en-US" altLang="zh-CN"/>
              <a:t>219.229.250.18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212795" y="111830"/>
            <a:ext cx="10969200" cy="705600"/>
          </a:xfrm>
        </p:spPr>
        <p:txBody>
          <a:bodyPr/>
          <a:lstStyle/>
          <a:p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代理服务器的</a:t>
            </a:r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netstat -an</a:t>
            </a:r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示例</a:t>
            </a:r>
          </a:p>
        </p:txBody>
      </p:sp>
      <p:pic>
        <p:nvPicPr>
          <p:cNvPr id="49" name="图片 49" descr="IMG_25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305935" y="2625725"/>
            <a:ext cx="7886065" cy="35985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6240" y="1110615"/>
            <a:ext cx="11028045" cy="4495800"/>
          </a:xfrm>
        </p:spPr>
        <p:txBody>
          <a:bodyPr/>
          <a:lstStyle/>
          <a:p>
            <a:r>
              <a:rPr lang="zh-CN" altLang="en-US" sz="2400"/>
              <a:t>反向代理</a:t>
            </a:r>
          </a:p>
          <a:p>
            <a:pPr lvl="1"/>
            <a:r>
              <a:rPr lang="zh-CN" altLang="en-US" sz="2400">
                <a:sym typeface="+mn-ea"/>
              </a:rPr>
              <a:t>代理服务器 </a:t>
            </a:r>
            <a:r>
              <a:rPr lang="en-US" altLang="zh-CN" sz="2400">
                <a:sym typeface="+mn-ea"/>
              </a:rPr>
              <a:t>192.168.1.115:80</a:t>
            </a:r>
            <a:endParaRPr lang="en-US" altLang="zh-CN" sz="2400"/>
          </a:p>
          <a:p>
            <a:pPr lvl="1"/>
            <a:r>
              <a:rPr lang="zh-CN" altLang="zh-CN" sz="2400">
                <a:sym typeface="+mn-ea"/>
              </a:rPr>
              <a:t>客户机</a:t>
            </a:r>
            <a:r>
              <a:rPr lang="en-US" altLang="zh-CN" sz="2400">
                <a:sym typeface="+mn-ea"/>
              </a:rPr>
              <a:t>192.168.1.115</a:t>
            </a:r>
            <a:endParaRPr lang="en-US" altLang="zh-CN" sz="2400"/>
          </a:p>
          <a:p>
            <a:pPr lvl="1"/>
            <a:r>
              <a:rPr lang="zh-CN" altLang="zh-CN" sz="2400">
                <a:sym typeface="+mn-ea"/>
              </a:rPr>
              <a:t>真实服务器 </a:t>
            </a:r>
            <a:r>
              <a:rPr lang="en-US" altLang="zh-CN" sz="2400">
                <a:sym typeface="+mn-ea"/>
              </a:rPr>
              <a:t>219.229.250.18</a:t>
            </a:r>
            <a:endParaRPr lang="zh-CN" altLang="en-US" sz="1400"/>
          </a:p>
          <a:p>
            <a:pPr lvl="1"/>
            <a:endParaRPr lang="zh-CN" altLang="en-US" sz="1400"/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58845" y="80221"/>
            <a:ext cx="10969200" cy="705600"/>
          </a:xfrm>
        </p:spPr>
        <p:txBody>
          <a:bodyPr>
            <a:normAutofit/>
          </a:bodyPr>
          <a:lstStyle/>
          <a:p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代理服务器的</a:t>
            </a:r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netstat -an</a:t>
            </a:r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示例</a:t>
            </a:r>
          </a:p>
        </p:txBody>
      </p:sp>
      <p:pic>
        <p:nvPicPr>
          <p:cNvPr id="54" name="图片 54" descr="IMG_25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556760" y="3220720"/>
            <a:ext cx="6755765" cy="33280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圆角矩形 4"/>
          <p:cNvSpPr/>
          <p:nvPr/>
        </p:nvSpPr>
        <p:spPr>
          <a:xfrm>
            <a:off x="5205095" y="3220720"/>
            <a:ext cx="5822950" cy="563880"/>
          </a:xfrm>
          <a:prstGeom prst="round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581660" y="1312545"/>
            <a:ext cx="11028045" cy="4495800"/>
          </a:xfrm>
        </p:spPr>
        <p:txBody>
          <a:bodyPr/>
          <a:lstStyle/>
          <a:p>
            <a:r>
              <a:rPr lang="zh-CN" altLang="en-US"/>
              <a:t>理解IP地址欺骗技术的基本原理</a:t>
            </a:r>
          </a:p>
          <a:p>
            <a:r>
              <a:rPr lang="zh-CN" altLang="en-US"/>
              <a:t>掌握MAC地址欺骗技术的基本原理，掌握相应系统配置方法和工具使用方法</a:t>
            </a:r>
          </a:p>
          <a:p>
            <a:r>
              <a:rPr lang="zh-CN" altLang="en-US"/>
              <a:t>掌握各种网络地址转换技术的基本原理</a:t>
            </a:r>
          </a:p>
          <a:p>
            <a:r>
              <a:rPr lang="zh-CN" altLang="en-US">
                <a:solidFill>
                  <a:srgbClr val="FF0000"/>
                </a:solidFill>
              </a:rPr>
              <a:t>掌握代理隐藏技术的基本原理，熟悉各种代理工具的使用方法</a:t>
            </a:r>
          </a:p>
          <a:p>
            <a:r>
              <a:rPr lang="zh-CN" altLang="en-US"/>
              <a:t>了解网络隐身的其它方法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41675" y="71190"/>
            <a:ext cx="10969200" cy="705600"/>
          </a:xfrm>
        </p:spPr>
        <p:txBody>
          <a:bodyPr/>
          <a:lstStyle/>
          <a:p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学习目标</a:t>
            </a:r>
          </a:p>
        </p:txBody>
      </p:sp>
    </p:spTree>
  </p:cSld>
  <p:clrMapOvr>
    <a:masterClrMapping/>
  </p:clrMapOvr>
  <p:transition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608330" y="1790065"/>
            <a:ext cx="4795520" cy="4083050"/>
          </a:xfrm>
        </p:spPr>
        <p:txBody>
          <a:bodyPr>
            <a:normAutofit/>
          </a:bodyPr>
          <a:lstStyle/>
          <a:p>
            <a:r>
              <a:rPr lang="zh-CN" altLang="en-US">
                <a:sym typeface="+mn-ea"/>
              </a:rPr>
              <a:t>通常放置在网关位置</a:t>
            </a:r>
            <a:endParaRPr lang="zh-CN" altLang="en-US"/>
          </a:p>
          <a:p>
            <a:r>
              <a:rPr lang="zh-CN" altLang="en-US"/>
              <a:t>客户机向目标发起请求</a:t>
            </a:r>
          </a:p>
          <a:p>
            <a:r>
              <a:rPr lang="zh-CN" altLang="en-US"/>
              <a:t>代理主机自动建立与服务器的连接</a:t>
            </a:r>
          </a:p>
          <a:p>
            <a:r>
              <a:rPr lang="zh-CN" altLang="en-US"/>
              <a:t>转发客户请求并接收应答</a:t>
            </a:r>
          </a:p>
          <a:p>
            <a:r>
              <a:rPr lang="zh-CN" altLang="en-US"/>
              <a:t>最后转发给客户</a:t>
            </a:r>
          </a:p>
          <a:p>
            <a:r>
              <a:rPr lang="zh-CN" altLang="en-US"/>
              <a:t>工作在传输层或应用层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80715" y="-8820"/>
            <a:ext cx="10969200" cy="705600"/>
          </a:xfrm>
        </p:spPr>
        <p:txBody>
          <a:bodyPr/>
          <a:lstStyle/>
          <a:p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透明代理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566160" y="1059180"/>
            <a:ext cx="7696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正向代理不需要配置代理主机的IP地址和端口</a:t>
            </a:r>
          </a:p>
        </p:txBody>
      </p:sp>
      <p:graphicFrame>
        <p:nvGraphicFramePr>
          <p:cNvPr id="6" name="对象 -2147482594"/>
          <p:cNvGraphicFramePr/>
          <p:nvPr/>
        </p:nvGraphicFramePr>
        <p:xfrm>
          <a:off x="5044440" y="2613660"/>
          <a:ext cx="7146925" cy="21037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Visio" r:id="rId3" imgW="3593465" imgH="1017270" progId="Visio.Drawing.11">
                  <p:embed/>
                </p:oleObj>
              </mc:Choice>
              <mc:Fallback>
                <p:oleObj name="Visio" r:id="rId3" imgW="3593465" imgH="101727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044440" y="2613660"/>
                        <a:ext cx="7146925" cy="210375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4504690" y="4157980"/>
            <a:ext cx="1361440" cy="3505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netstat -an</a:t>
            </a:r>
          </a:p>
        </p:txBody>
      </p:sp>
      <p:cxnSp>
        <p:nvCxnSpPr>
          <p:cNvPr id="8" name="直接箭头连接符 7"/>
          <p:cNvCxnSpPr/>
          <p:nvPr/>
        </p:nvCxnSpPr>
        <p:spPr>
          <a:xfrm>
            <a:off x="5758815" y="3406140"/>
            <a:ext cx="5029200" cy="0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  <p:bldP spid="11" grpId="1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17406" y="1621690"/>
            <a:ext cx="11028045" cy="4495800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/>
              <a:t>HTTP代理</a:t>
            </a:r>
          </a:p>
          <a:p>
            <a:pPr>
              <a:lnSpc>
                <a:spcPct val="130000"/>
              </a:lnSpc>
            </a:pPr>
            <a:r>
              <a:rPr lang="zh-CN" altLang="en-US" sz="2000"/>
              <a:t>SSL代理</a:t>
            </a:r>
          </a:p>
          <a:p>
            <a:pPr>
              <a:lnSpc>
                <a:spcPct val="130000"/>
              </a:lnSpc>
            </a:pPr>
            <a:r>
              <a:rPr lang="zh-CN" altLang="en-US" sz="2000"/>
              <a:t>HTTP CONNECT代理</a:t>
            </a:r>
          </a:p>
          <a:p>
            <a:pPr>
              <a:lnSpc>
                <a:spcPct val="130000"/>
              </a:lnSpc>
            </a:pPr>
            <a:r>
              <a:rPr lang="zh-CN" altLang="en-US" sz="2000"/>
              <a:t>HTTP TUNNEL代理</a:t>
            </a:r>
          </a:p>
          <a:p>
            <a:pPr>
              <a:lnSpc>
                <a:spcPct val="130000"/>
              </a:lnSpc>
            </a:pPr>
            <a:r>
              <a:rPr lang="zh-CN" altLang="en-US" sz="2000"/>
              <a:t>FTP代理</a:t>
            </a:r>
          </a:p>
          <a:p>
            <a:pPr>
              <a:lnSpc>
                <a:spcPct val="130000"/>
              </a:lnSpc>
            </a:pPr>
            <a:r>
              <a:rPr lang="zh-CN" altLang="en-US" sz="2000"/>
              <a:t>POP3代理</a:t>
            </a:r>
          </a:p>
          <a:p>
            <a:pPr>
              <a:lnSpc>
                <a:spcPct val="130000"/>
              </a:lnSpc>
            </a:pPr>
            <a:r>
              <a:rPr lang="zh-CN" altLang="en-US" sz="2000"/>
              <a:t>Telnet代理</a:t>
            </a:r>
          </a:p>
          <a:p>
            <a:pPr>
              <a:lnSpc>
                <a:spcPct val="130000"/>
              </a:lnSpc>
            </a:pPr>
            <a:r>
              <a:rPr lang="zh-CN" altLang="en-US" sz="2000"/>
              <a:t>Socks代理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72790" y="64840"/>
            <a:ext cx="10969200" cy="705600"/>
          </a:xfrm>
        </p:spPr>
        <p:txBody>
          <a:bodyPr/>
          <a:lstStyle/>
          <a:p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常用代理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355850" y="1744980"/>
            <a:ext cx="70256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主要作用是代理浏览器访问WEB服务器，端口一般为80、8080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2355850" y="2321271"/>
            <a:ext cx="7315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代理访问https://开头的WEB网站，SSL的标准端口为443</a:t>
            </a:r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3870325" y="2814320"/>
            <a:ext cx="8166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用户向代理发起HTTP CONNECT请求，代理为用户建立连接到目标的任何端口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3870008" y="3303029"/>
            <a:ext cx="7757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与HTTP CONNECT代理类似，但是转发隧道报文，通常是加密的SSL通信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2621189" y="3799729"/>
            <a:ext cx="7818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代理FTP客户机软件访问FTP服务器，其端口一般为21、2121</a:t>
            </a:r>
            <a:endParaRPr lang="zh-CN" altLang="en-US" b="1"/>
          </a:p>
        </p:txBody>
      </p:sp>
      <p:sp>
        <p:nvSpPr>
          <p:cNvPr id="10" name="文本框 9"/>
          <p:cNvSpPr txBox="1"/>
          <p:nvPr/>
        </p:nvSpPr>
        <p:spPr>
          <a:xfrm>
            <a:off x="2622550" y="4292600"/>
            <a:ext cx="6781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代理邮件客户机软件用POP3协议收邮件，其端口一般为110</a:t>
            </a:r>
            <a:endParaRPr lang="zh-CN" altLang="en-US" b="1"/>
          </a:p>
        </p:txBody>
      </p:sp>
      <p:sp>
        <p:nvSpPr>
          <p:cNvPr id="11" name="文本框 10"/>
          <p:cNvSpPr txBox="1"/>
          <p:nvPr/>
        </p:nvSpPr>
        <p:spPr>
          <a:xfrm>
            <a:off x="2621280" y="4785360"/>
            <a:ext cx="8182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代理Telnet客户程序访问Telnet服务器，用于远程控制和管理，其端口一般为23</a:t>
            </a:r>
            <a:endParaRPr lang="zh-CN" altLang="en-US" b="1"/>
          </a:p>
        </p:txBody>
      </p:sp>
      <p:sp>
        <p:nvSpPr>
          <p:cNvPr id="12" name="文本框 11"/>
          <p:cNvSpPr txBox="1"/>
          <p:nvPr/>
        </p:nvSpPr>
        <p:spPr>
          <a:xfrm>
            <a:off x="2621280" y="5278120"/>
            <a:ext cx="72999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传输层套接字代理，它支持所有应用层协议，其标准端口为1080</a:t>
            </a:r>
            <a:endParaRPr lang="zh-CN" altLang="en-US" b="1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58490" y="25470"/>
            <a:ext cx="10969200" cy="705600"/>
          </a:xfrm>
        </p:spPr>
        <p:txBody>
          <a:bodyPr/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Burpsuite</a:t>
            </a:r>
          </a:p>
        </p:txBody>
      </p:sp>
      <p:pic>
        <p:nvPicPr>
          <p:cNvPr id="51" name="图片 104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727835"/>
            <a:ext cx="11027410" cy="44824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185160" y="906780"/>
            <a:ext cx="80162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         </a:t>
            </a:r>
            <a:r>
              <a:rPr lang="zh-CN" altLang="en-US" b="1"/>
              <a:t>一款用Java语言编写用于WEB攻击的集成平台，包括一个HTTP和HTTPS代理服务器，仅支持透明代理和正向代理功能</a:t>
            </a:r>
          </a:p>
        </p:txBody>
      </p:sp>
      <p:sp>
        <p:nvSpPr>
          <p:cNvPr id="6" name="椭圆 5"/>
          <p:cNvSpPr/>
          <p:nvPr/>
        </p:nvSpPr>
        <p:spPr>
          <a:xfrm>
            <a:off x="2636520" y="3116580"/>
            <a:ext cx="7117080" cy="578485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319395" y="5082540"/>
            <a:ext cx="1538605" cy="45720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585835" y="5661660"/>
            <a:ext cx="1675765" cy="54864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1240155" y="1691640"/>
            <a:ext cx="944245" cy="45720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11195" y="110560"/>
            <a:ext cx="10969200" cy="705600"/>
          </a:xfrm>
        </p:spPr>
        <p:txBody>
          <a:bodyPr/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OWASP ZAP</a:t>
            </a:r>
          </a:p>
        </p:txBody>
      </p:sp>
      <p:pic>
        <p:nvPicPr>
          <p:cNvPr id="52" name="图片 10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" y="1691005"/>
            <a:ext cx="11650980" cy="46475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3627120" y="930910"/>
            <a:ext cx="84277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一款免费WEB安全扫描器，集成HTTP和HTTPS的代理服务器，仅支持正向代理功能</a:t>
            </a:r>
          </a:p>
        </p:txBody>
      </p:sp>
      <p:sp>
        <p:nvSpPr>
          <p:cNvPr id="6" name="矩形 5"/>
          <p:cNvSpPr/>
          <p:nvPr/>
        </p:nvSpPr>
        <p:spPr>
          <a:xfrm>
            <a:off x="8854440" y="3893820"/>
            <a:ext cx="3078480" cy="777240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234805" y="5483860"/>
            <a:ext cx="1388110" cy="30543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bldLvl="0" animBg="1"/>
      <p:bldP spid="7" grpId="1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21113" y="-1869"/>
            <a:ext cx="10969200" cy="705600"/>
          </a:xfrm>
        </p:spPr>
        <p:txBody>
          <a:bodyPr/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CCProxy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107404" y="1593948"/>
            <a:ext cx="8671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国内出品的Windows代理软件，支持正向和反向代理，但自身不支持透明代理</a:t>
            </a:r>
          </a:p>
        </p:txBody>
      </p:sp>
      <p:sp>
        <p:nvSpPr>
          <p:cNvPr id="13" name="标题 3"/>
          <p:cNvSpPr txBox="1"/>
          <p:nvPr/>
        </p:nvSpPr>
        <p:spPr>
          <a:xfrm>
            <a:off x="470573" y="1919385"/>
            <a:ext cx="10515600" cy="115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/>
              <a:t>Sockscap64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64293" y="2319435"/>
            <a:ext cx="7421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/>
              <a:t>         </a:t>
            </a:r>
            <a:r>
              <a:rPr lang="zh-CN" altLang="en-US" b="1"/>
              <a:t>所有自身不支持SOCKS代理的应用程序通过Sockscap64都可以实现代理访问，支持Socks4、Socks5和HTTP协议</a:t>
            </a:r>
          </a:p>
        </p:txBody>
      </p:sp>
      <p:sp>
        <p:nvSpPr>
          <p:cNvPr id="15" name="标题 3"/>
          <p:cNvSpPr txBox="1"/>
          <p:nvPr/>
        </p:nvSpPr>
        <p:spPr>
          <a:xfrm>
            <a:off x="574713" y="2852465"/>
            <a:ext cx="10515600" cy="1153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/>
              <a:t>proxychains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631" y="2964595"/>
            <a:ext cx="3716920" cy="329951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3275" y="3511025"/>
            <a:ext cx="5038725" cy="1847850"/>
          </a:xfrm>
          <a:prstGeom prst="rect">
            <a:avLst/>
          </a:prstGeom>
        </p:spPr>
      </p:pic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1728470"/>
            <a:ext cx="11028045" cy="4495800"/>
          </a:xfrm>
        </p:spPr>
        <p:txBody>
          <a:bodyPr/>
          <a:lstStyle/>
          <a:p>
            <a:r>
              <a:rPr lang="zh-CN" altLang="en-US"/>
              <a:t>访问时可以看到走的两层代理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2307590"/>
            <a:ext cx="8211820" cy="195961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50213" y="112333"/>
            <a:ext cx="10969200" cy="705600"/>
          </a:xfrm>
        </p:spPr>
        <p:txBody>
          <a:bodyPr>
            <a:normAutofit/>
          </a:bodyPr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Ccproxy+Proxychains</a:t>
            </a:r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实现二层代理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31" y="4434205"/>
            <a:ext cx="5686425" cy="1885950"/>
          </a:xfrm>
          <a:prstGeom prst="rect">
            <a:avLst/>
          </a:prstGeom>
        </p:spPr>
      </p:pic>
      <p:sp>
        <p:nvSpPr>
          <p:cNvPr id="7" name="内容占位符 1"/>
          <p:cNvSpPr txBox="1"/>
          <p:nvPr/>
        </p:nvSpPr>
        <p:spPr>
          <a:xfrm>
            <a:off x="6186876" y="4707785"/>
            <a:ext cx="6005124" cy="104295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Ccproxy</a:t>
            </a:r>
            <a:r>
              <a:rPr lang="zh-CN" altLang="en-US"/>
              <a:t>中也可以看到被连接</a:t>
            </a:r>
          </a:p>
        </p:txBody>
      </p:sp>
    </p:spTree>
  </p:cSld>
  <p:clrMapOvr>
    <a:masterClrMapping/>
  </p:clrMapOvr>
  <p:transition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0" y="1729105"/>
            <a:ext cx="11028045" cy="4495800"/>
          </a:xfrm>
        </p:spPr>
        <p:txBody>
          <a:bodyPr/>
          <a:lstStyle/>
          <a:p>
            <a:r>
              <a:rPr lang="zh-CN" altLang="en-US"/>
              <a:t>身份冒充</a:t>
            </a:r>
          </a:p>
          <a:p>
            <a:pPr lvl="1"/>
            <a:r>
              <a:rPr lang="zh-CN" altLang="en-US"/>
              <a:t>获得用户口令或其它证明用户身份的令牌</a:t>
            </a:r>
          </a:p>
          <a:p>
            <a:pPr lvl="0"/>
            <a:r>
              <a:rPr lang="zh-CN" altLang="en-US"/>
              <a:t>僵尸主机(Zombie)</a:t>
            </a:r>
          </a:p>
          <a:p>
            <a:pPr lvl="1"/>
            <a:r>
              <a:rPr lang="zh-CN" altLang="en-US"/>
              <a:t>使用僵尸主机访问目标主机</a:t>
            </a:r>
          </a:p>
          <a:p>
            <a:pPr lvl="1"/>
            <a:r>
              <a:rPr lang="zh-CN" altLang="en-US"/>
              <a:t>利用Zombie安装代理服务程序</a:t>
            </a:r>
          </a:p>
          <a:p>
            <a:pPr lvl="1"/>
            <a:r>
              <a:rPr lang="zh-CN" altLang="en-US"/>
              <a:t>访问结束后在Zombie上清除一切访问痕迹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247720" y="111830"/>
            <a:ext cx="10969200" cy="705600"/>
          </a:xfrm>
        </p:spPr>
        <p:txBody>
          <a:bodyPr/>
          <a:lstStyle/>
          <a:p>
            <a:r>
              <a:rPr lang="zh-CN" altLang="zh-CN" sz="4000" b="0">
                <a:solidFill>
                  <a:schemeClr val="bg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其它方法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15540" y="1790700"/>
            <a:ext cx="8801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盗用其它用户的账号进行攻击，管理员会误以为是真实用户正在访问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71475" y="1760220"/>
            <a:ext cx="11028045" cy="4495800"/>
          </a:xfrm>
        </p:spPr>
        <p:txBody>
          <a:bodyPr>
            <a:normAutofit/>
          </a:bodyPr>
          <a:lstStyle/>
          <a:p>
            <a:r>
              <a:rPr lang="zh-CN" altLang="en-US"/>
              <a:t>基于TCP连接的IP地址欺骗(IP Spoofing)</a:t>
            </a:r>
          </a:p>
          <a:p>
            <a:r>
              <a:rPr lang="zh-CN" altLang="en-US"/>
              <a:t>Mac地址欺骗(mac spoofing)</a:t>
            </a:r>
          </a:p>
          <a:p>
            <a:r>
              <a:rPr lang="zh-CN" altLang="en-US"/>
              <a:t>网络地址转换(NAT)</a:t>
            </a:r>
          </a:p>
          <a:p>
            <a:pPr lvl="1"/>
            <a:r>
              <a:rPr lang="zh-CN" altLang="en-US"/>
              <a:t>端口地址转换、动态转换和静态转换</a:t>
            </a:r>
          </a:p>
          <a:p>
            <a:r>
              <a:rPr lang="zh-CN" altLang="en-US"/>
              <a:t>代理隐藏</a:t>
            </a:r>
          </a:p>
          <a:p>
            <a:pPr lvl="1"/>
            <a:r>
              <a:rPr lang="zh-CN" altLang="en-US"/>
              <a:t>正向代理、反向代理、透明代理、匿名代理</a:t>
            </a:r>
          </a:p>
          <a:p>
            <a:pPr lvl="1"/>
            <a:r>
              <a:rPr lang="en-US" altLang="zh-CN"/>
              <a:t>Burpsuite</a:t>
            </a:r>
            <a:r>
              <a:rPr lang="zh-CN" altLang="zh-CN"/>
              <a:t>、</a:t>
            </a:r>
            <a:r>
              <a:rPr lang="en-US" altLang="zh-CN"/>
              <a:t>ZAP</a:t>
            </a:r>
            <a:r>
              <a:rPr lang="zh-CN" altLang="en-US"/>
              <a:t>、CCProxy、Sockcaps64和Proxychains</a:t>
            </a:r>
          </a:p>
          <a:p>
            <a:pPr lvl="0"/>
            <a:r>
              <a:rPr lang="zh-CN" altLang="en-US"/>
              <a:t>多层代理隐藏结合Zombie主机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72155" y="162630"/>
            <a:ext cx="10969200" cy="705600"/>
          </a:xfrm>
        </p:spPr>
        <p:txBody>
          <a:bodyPr/>
          <a:lstStyle/>
          <a:p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小结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59880" y="1760220"/>
            <a:ext cx="50438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需要猜测目标主机的TCP ISN序号，难度相对较大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151120" y="2293620"/>
            <a:ext cx="62484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用在局域网中，突破基于MAC地址列表的访问控制方法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60520" y="2811780"/>
            <a:ext cx="7392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使用地址转换表来跟踪每条通信的地址转换，发起连接时登记转换表项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60520" y="3695700"/>
            <a:ext cx="8427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ym typeface="+mn-ea"/>
              </a:rPr>
              <a:t>攻击者可以经过多个代理主机转发报文后，间接地对目标主机进行访问</a:t>
            </a:r>
            <a:endParaRPr lang="zh-CN" altLang="en-US" b="1"/>
          </a:p>
        </p:txBody>
      </p:sp>
      <p:sp>
        <p:nvSpPr>
          <p:cNvPr id="9" name="文本框 8"/>
          <p:cNvSpPr txBox="1"/>
          <p:nvPr/>
        </p:nvSpPr>
        <p:spPr>
          <a:xfrm>
            <a:off x="5661815" y="4891263"/>
            <a:ext cx="28498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最难追踪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  <p:transition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26085" y="1945640"/>
            <a:ext cx="3865245" cy="2966720"/>
          </a:xfrm>
        </p:spPr>
        <p:txBody>
          <a:bodyPr/>
          <a:lstStyle/>
          <a:p>
            <a:r>
              <a:rPr lang="zh-CN" altLang="en-US"/>
              <a:t>IP欺骗(IP Spoofing)</a:t>
            </a:r>
          </a:p>
          <a:p>
            <a:pPr lvl="1"/>
            <a:r>
              <a:rPr lang="en-US" altLang="zh-CN" b="1">
                <a:sym typeface="+mn-ea"/>
              </a:rPr>
              <a:t> </a:t>
            </a:r>
            <a:r>
              <a:rPr lang="zh-CN" altLang="en-US">
                <a:sym typeface="+mn-ea"/>
              </a:rPr>
              <a:t>利用主机间的正常信任关系，通过修改IP报文中的源地址，以绕开主机或网络访问控制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61995" y="71190"/>
            <a:ext cx="10969200" cy="705600"/>
          </a:xfrm>
        </p:spPr>
        <p:txBody>
          <a:bodyPr>
            <a:noAutofit/>
          </a:bodyPr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</a:t>
            </a:r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地址欺骗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14140" y="979805"/>
            <a:ext cx="75323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TCP/IP路由机制只检查报文目标地址的有效性，可以定制虚假的源IP地址</a:t>
            </a:r>
          </a:p>
        </p:txBody>
      </p:sp>
      <p:graphicFrame>
        <p:nvGraphicFramePr>
          <p:cNvPr id="8" name="对象 7"/>
          <p:cNvGraphicFramePr/>
          <p:nvPr/>
        </p:nvGraphicFramePr>
        <p:xfrm>
          <a:off x="4145917" y="1334037"/>
          <a:ext cx="7834630" cy="48761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r:id="rId3" imgW="5613400" imgH="4279900" progId="Visio.Drawing.11">
                  <p:embed/>
                </p:oleObj>
              </mc:Choice>
              <mc:Fallback>
                <p:oleObj r:id="rId3" imgW="5613400" imgH="4279900" progId="Visio.Drawing.11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45917" y="1334037"/>
                        <a:ext cx="7834630" cy="48761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6490335" y="5490210"/>
            <a:ext cx="2247900" cy="56578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738235" y="2997200"/>
            <a:ext cx="2247900" cy="56578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2" grpId="0" bldLvl="0" animBg="1"/>
      <p:bldP spid="12" grpId="1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51765" y="1729105"/>
            <a:ext cx="4344035" cy="4495800"/>
          </a:xfrm>
        </p:spPr>
        <p:txBody>
          <a:bodyPr/>
          <a:lstStyle/>
          <a:p>
            <a:r>
              <a:rPr lang="en-US" altLang="zh-CN" sz="2000"/>
              <a:t>IP</a:t>
            </a:r>
            <a:r>
              <a:rPr lang="zh-CN" altLang="en-US" sz="2000"/>
              <a:t>欺骗过程</a:t>
            </a:r>
          </a:p>
          <a:p>
            <a:pPr lvl="1"/>
            <a:r>
              <a:rPr lang="zh-CN" altLang="en-US" sz="1800"/>
              <a:t>使A停止工作</a:t>
            </a:r>
          </a:p>
          <a:p>
            <a:pPr lvl="1"/>
            <a:r>
              <a:rPr lang="zh-CN" altLang="en-US" sz="1800"/>
              <a:t>猜测初始序列号</a:t>
            </a:r>
          </a:p>
          <a:p>
            <a:pPr lvl="2"/>
            <a:r>
              <a:rPr lang="zh-CN" altLang="en-US" sz="1800">
                <a:sym typeface="+mn-ea"/>
              </a:rPr>
              <a:t>有的基于时间</a:t>
            </a:r>
          </a:p>
          <a:p>
            <a:pPr lvl="2"/>
            <a:r>
              <a:rPr lang="zh-CN" altLang="en-US" sz="1800">
                <a:sym typeface="+mn-ea"/>
              </a:rPr>
              <a:t>有的随机增加</a:t>
            </a:r>
          </a:p>
          <a:p>
            <a:pPr lvl="2"/>
            <a:r>
              <a:rPr lang="zh-CN" altLang="en-US" sz="1800">
                <a:sym typeface="+mn-ea"/>
              </a:rPr>
              <a:t>还有的固定不变</a:t>
            </a:r>
          </a:p>
          <a:p>
            <a:pPr lvl="1"/>
            <a:r>
              <a:rPr lang="zh-CN" altLang="en-US" sz="1800"/>
              <a:t>建立欺骗连接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51835" y="72460"/>
            <a:ext cx="10969200" cy="705600"/>
          </a:xfrm>
        </p:spPr>
        <p:txBody>
          <a:bodyPr/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</a:t>
            </a:r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地址欺骗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66185" y="1069340"/>
            <a:ext cx="7576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如果A与B建立TCP连接进行通信，C实施IP欺骗就非常困难</a:t>
            </a:r>
          </a:p>
        </p:txBody>
      </p:sp>
      <p:graphicFrame>
        <p:nvGraphicFramePr>
          <p:cNvPr id="1073742854" name="对象 1073742853"/>
          <p:cNvGraphicFramePr/>
          <p:nvPr/>
        </p:nvGraphicFramePr>
        <p:xfrm>
          <a:off x="4685030" y="1435735"/>
          <a:ext cx="7497445" cy="4788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r:id="rId3" imgW="6756400" imgH="4686300" progId="Visio.Drawing.11">
                  <p:embed/>
                </p:oleObj>
              </mc:Choice>
              <mc:Fallback>
                <p:oleObj r:id="rId3" imgW="6756400" imgH="46863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685030" y="1435735"/>
                        <a:ext cx="7497445" cy="478853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348990" y="2573655"/>
            <a:ext cx="7235190" cy="36830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uFillTx/>
              </a:rPr>
              <a:t>可以预先对某个端口进行多次连接，采样其ISN基值和变化规律</a:t>
            </a:r>
          </a:p>
        </p:txBody>
      </p:sp>
      <p:sp>
        <p:nvSpPr>
          <p:cNvPr id="7" name="矩形 6"/>
          <p:cNvSpPr/>
          <p:nvPr/>
        </p:nvSpPr>
        <p:spPr>
          <a:xfrm>
            <a:off x="5552440" y="2941320"/>
            <a:ext cx="1801495" cy="50990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83120" y="4585970"/>
            <a:ext cx="2189480" cy="421005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482455" y="2840990"/>
            <a:ext cx="2099310" cy="565150"/>
          </a:xfrm>
          <a:prstGeom prst="ellipse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74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073742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bldLvl="0" animBg="1"/>
      <p:bldP spid="7" grpId="0" animBg="1"/>
      <p:bldP spid="7" grpId="1" animBg="1"/>
      <p:bldP spid="8" grpId="0" bldLvl="0" animBg="1"/>
      <p:bldP spid="8" grpId="1" bldLvl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25450" y="1580515"/>
            <a:ext cx="11028045" cy="4495800"/>
          </a:xfrm>
        </p:spPr>
        <p:txBody>
          <a:bodyPr/>
          <a:lstStyle/>
          <a:p>
            <a:r>
              <a:rPr lang="zh-CN" altLang="en-US" sz="2400"/>
              <a:t>防范措施</a:t>
            </a:r>
          </a:p>
          <a:p>
            <a:pPr lvl="1"/>
            <a:r>
              <a:rPr lang="zh-CN" altLang="en-US" sz="2000"/>
              <a:t>使用基于加密的协议如IP</a:t>
            </a:r>
            <a:r>
              <a:rPr lang="en-US" altLang="zh-CN" sz="2000"/>
              <a:t>Sec</a:t>
            </a:r>
            <a:r>
              <a:rPr lang="zh-CN" altLang="en-US" sz="2000"/>
              <a:t>或SSH进行通信</a:t>
            </a:r>
          </a:p>
          <a:p>
            <a:pPr lvl="1"/>
            <a:r>
              <a:rPr lang="zh-CN" altLang="en-US" sz="2000"/>
              <a:t>通信时使用口令或证书进行身份验证</a:t>
            </a:r>
          </a:p>
          <a:p>
            <a:pPr lvl="1"/>
            <a:r>
              <a:rPr lang="zh-CN" altLang="en-US" sz="2000"/>
              <a:t>使用随机化的ISN</a:t>
            </a:r>
          </a:p>
          <a:p>
            <a:pPr lvl="1"/>
            <a:r>
              <a:rPr lang="zh-CN" altLang="en-US" sz="2000"/>
              <a:t>在路由器上配置包过滤策略，检测报文的源IP地址是否属于网络内部地址</a:t>
            </a:r>
          </a:p>
          <a:p>
            <a:pPr lvl="1"/>
            <a:r>
              <a:rPr lang="zh-CN" altLang="en-US" sz="2000"/>
              <a:t>不要使用基于IP地址的信任机制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59125" y="70"/>
            <a:ext cx="10969200" cy="705600"/>
          </a:xfrm>
        </p:spPr>
        <p:txBody>
          <a:bodyPr/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</a:t>
            </a:r>
            <a:r>
              <a:rPr lang="zh-CN" altLang="en-US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地址欺骗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55720" y="935355"/>
            <a:ext cx="74129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       </a:t>
            </a:r>
            <a:r>
              <a:rPr lang="en-US" altLang="zh-CN" b="1"/>
              <a:t>  </a:t>
            </a:r>
            <a:r>
              <a:rPr lang="zh-CN" altLang="en-US" b="1"/>
              <a:t>成功的前提是通信主机之间仅凭IP地址标识对方身份，并且攻击者可以正确猜测TCP连接的初始序列号(ISN)</a:t>
            </a: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21285" y="1649095"/>
            <a:ext cx="5968365" cy="4495800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基于</a:t>
            </a:r>
            <a:r>
              <a:rPr lang="en-US" altLang="zh-CN"/>
              <a:t>MAC</a:t>
            </a:r>
            <a:r>
              <a:rPr lang="zh-CN" altLang="en-US"/>
              <a:t>的访问控制</a:t>
            </a:r>
          </a:p>
          <a:p>
            <a:pPr lvl="1"/>
            <a:r>
              <a:rPr lang="zh-CN" altLang="en-US"/>
              <a:t>交换机仅转发源MAC地址在预定义的访问列表中的报文</a:t>
            </a:r>
          </a:p>
          <a:p>
            <a:pPr lvl="0"/>
            <a:r>
              <a:rPr lang="zh-CN" altLang="en-US" sz="2800"/>
              <a:t>基于</a:t>
            </a:r>
            <a:r>
              <a:rPr lang="en-US" altLang="zh-CN" sz="2800"/>
              <a:t>IP</a:t>
            </a:r>
            <a:r>
              <a:rPr lang="zh-CN" altLang="en-US" sz="2800"/>
              <a:t>和</a:t>
            </a:r>
            <a:r>
              <a:rPr lang="en-US" altLang="zh-CN" sz="2800"/>
              <a:t>MAC</a:t>
            </a:r>
            <a:r>
              <a:rPr lang="zh-CN" altLang="en-US" sz="2800"/>
              <a:t>的访问控制</a:t>
            </a:r>
          </a:p>
          <a:p>
            <a:pPr lvl="1"/>
            <a:r>
              <a:rPr lang="zh-CN" altLang="en-US" sz="2400"/>
              <a:t>仅转发</a:t>
            </a:r>
            <a:r>
              <a:rPr lang="en-US" altLang="zh-CN" sz="2400"/>
              <a:t>(IP,MAC)</a:t>
            </a:r>
            <a:r>
              <a:rPr lang="zh-CN" altLang="en-US" sz="2400"/>
              <a:t>地址对在访问列表中的报文</a:t>
            </a:r>
          </a:p>
          <a:p>
            <a:r>
              <a:rPr lang="zh-CN" altLang="en-US"/>
              <a:t>软修改</a:t>
            </a:r>
          </a:p>
          <a:p>
            <a:pPr lvl="1"/>
            <a:r>
              <a:rPr lang="zh-CN" altLang="en-US"/>
              <a:t>网卡驱动程序从系统中读取地址信息并写入网卡的硬件存储器</a:t>
            </a:r>
          </a:p>
          <a:p>
            <a:pPr lvl="0"/>
            <a:r>
              <a:rPr lang="zh-CN" altLang="en-US"/>
              <a:t>硬修改</a:t>
            </a:r>
          </a:p>
          <a:p>
            <a:pPr lvl="1"/>
            <a:r>
              <a:rPr lang="zh-CN" altLang="en-US"/>
              <a:t>修改网卡硬件ROM中存储的原有地址</a:t>
            </a:r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21355" y="101670"/>
            <a:ext cx="10969200" cy="705600"/>
          </a:xfrm>
        </p:spPr>
        <p:txBody>
          <a:bodyPr/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MAC</a:t>
            </a:r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地址欺骗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50080" y="1043940"/>
            <a:ext cx="6797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突破基于MAC地址的局域网访问控制</a:t>
            </a:r>
          </a:p>
        </p:txBody>
      </p:sp>
      <p:graphicFrame>
        <p:nvGraphicFramePr>
          <p:cNvPr id="6" name="对象 -2147482599"/>
          <p:cNvGraphicFramePr/>
          <p:nvPr/>
        </p:nvGraphicFramePr>
        <p:xfrm>
          <a:off x="6207125" y="2166620"/>
          <a:ext cx="5888990" cy="26155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r:id="rId3" imgW="5232400" imgH="2235200" progId="Visio.Drawing.11">
                  <p:embed/>
                </p:oleObj>
              </mc:Choice>
              <mc:Fallback>
                <p:oleObj r:id="rId3" imgW="5232400" imgH="2235200" progId="Visio.Drawing.11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07125" y="2166620"/>
                        <a:ext cx="5888990" cy="26155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0546080" y="3634740"/>
            <a:ext cx="1417320" cy="1036320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94395" y="3213100"/>
            <a:ext cx="2051050" cy="579120"/>
          </a:xfrm>
          <a:prstGeom prst="rect">
            <a:avLst/>
          </a:prstGeom>
          <a:noFill/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ldLvl="0" animBg="1"/>
      <p:bldP spid="7" grpId="1" bldLvl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111830" y="101670"/>
            <a:ext cx="10969200" cy="705600"/>
          </a:xfrm>
        </p:spPr>
        <p:txBody>
          <a:bodyPr/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Window</a:t>
            </a:r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系统软修改有线网卡</a:t>
            </a:r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MAC</a:t>
            </a:r>
          </a:p>
        </p:txBody>
      </p:sp>
      <p:pic>
        <p:nvPicPr>
          <p:cNvPr id="43" name="图片 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85" y="1417320"/>
            <a:ext cx="5335905" cy="49352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4" name="图片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145" y="1401445"/>
            <a:ext cx="5395595" cy="49364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右箭头 1"/>
          <p:cNvSpPr/>
          <p:nvPr/>
        </p:nvSpPr>
        <p:spPr>
          <a:xfrm>
            <a:off x="2583815" y="2659380"/>
            <a:ext cx="1097280" cy="15240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右箭头 2"/>
          <p:cNvSpPr/>
          <p:nvPr/>
        </p:nvSpPr>
        <p:spPr>
          <a:xfrm>
            <a:off x="5423535" y="1811020"/>
            <a:ext cx="1097280" cy="15240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右箭头 4"/>
          <p:cNvSpPr/>
          <p:nvPr/>
        </p:nvSpPr>
        <p:spPr>
          <a:xfrm>
            <a:off x="5047615" y="4437380"/>
            <a:ext cx="1097280" cy="152400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 w="254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bldLvl="0" animBg="1"/>
      <p:bldP spid="3" grpId="0" bldLvl="0" animBg="1"/>
      <p:bldP spid="3" grpId="1" bldLvl="0" animBg="1"/>
      <p:bldP spid="5" grpId="0" bldLvl="0" animBg="1"/>
      <p:bldP spid="5" grpId="1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98495" y="81350"/>
            <a:ext cx="10969200" cy="705600"/>
          </a:xfrm>
        </p:spPr>
        <p:txBody>
          <a:bodyPr/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Window</a:t>
            </a:r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系统软修改无线网卡</a:t>
            </a:r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MAC</a:t>
            </a:r>
          </a:p>
        </p:txBody>
      </p:sp>
      <p:pic>
        <p:nvPicPr>
          <p:cNvPr id="45" name="图片 93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8425" y="1459865"/>
            <a:ext cx="12093575" cy="48602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8030845" y="4061460"/>
            <a:ext cx="3201035" cy="44196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>
                <a:solidFill>
                  <a:schemeClr val="bg1"/>
                </a:solidFill>
                <a:sym typeface="+mn-ea"/>
              </a:rPr>
              <a:t>在注册表中搜索连接名称</a:t>
            </a:r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6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93040" y="1577975"/>
            <a:ext cx="4460240" cy="4495800"/>
          </a:xfrm>
        </p:spPr>
        <p:txBody>
          <a:bodyPr/>
          <a:lstStyle/>
          <a:p>
            <a:r>
              <a:rPr lang="zh-CN" altLang="en-US"/>
              <a:t>ifconfig命令</a:t>
            </a:r>
          </a:p>
          <a:p>
            <a:pPr lvl="1"/>
            <a:r>
              <a:rPr lang="zh-CN" altLang="en-US"/>
              <a:t>禁用网卡</a:t>
            </a:r>
          </a:p>
          <a:p>
            <a:pPr lvl="1"/>
            <a:r>
              <a:rPr lang="zh-CN" altLang="en-US"/>
              <a:t>设置网卡的MAC地址</a:t>
            </a:r>
          </a:p>
          <a:p>
            <a:pPr lvl="1"/>
            <a:r>
              <a:rPr lang="zh-CN" altLang="en-US"/>
              <a:t>启用网卡</a:t>
            </a:r>
          </a:p>
          <a:p>
            <a:pPr lvl="0"/>
            <a:r>
              <a:rPr lang="zh-CN" altLang="en-US"/>
              <a:t>macchanger</a:t>
            </a:r>
          </a:p>
          <a:p>
            <a:pPr lvl="1"/>
            <a:r>
              <a:rPr lang="zh-CN" altLang="en-US"/>
              <a:t>自动恢复原始</a:t>
            </a:r>
            <a:r>
              <a:rPr lang="en-US" altLang="zh-CN"/>
              <a:t>MAC</a:t>
            </a:r>
          </a:p>
          <a:p>
            <a:pPr lvl="1"/>
            <a:r>
              <a:rPr lang="zh-CN" altLang="zh-CN"/>
              <a:t>相同厂家</a:t>
            </a:r>
          </a:p>
          <a:p>
            <a:pPr lvl="1"/>
            <a:r>
              <a:rPr lang="zh-CN" altLang="zh-CN"/>
              <a:t>不同厂家，相同类型</a:t>
            </a:r>
          </a:p>
          <a:p>
            <a:pPr lvl="1"/>
            <a:r>
              <a:rPr lang="zh-CN" altLang="zh-CN"/>
              <a:t>不同厂家，不同类型</a:t>
            </a:r>
          </a:p>
          <a:p>
            <a:pPr lvl="1"/>
            <a:r>
              <a:rPr lang="zh-CN" altLang="zh-CN"/>
              <a:t>完全随机</a:t>
            </a:r>
          </a:p>
          <a:p>
            <a:pPr lvl="1"/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 idx="4294967295"/>
          </p:nvPr>
        </p:nvSpPr>
        <p:spPr>
          <a:xfrm>
            <a:off x="70" y="83890"/>
            <a:ext cx="10969200" cy="705600"/>
          </a:xfrm>
        </p:spPr>
        <p:txBody>
          <a:bodyPr/>
          <a:lstStyle/>
          <a:p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Linux</a:t>
            </a:r>
            <a:r>
              <a:rPr lang="zh-CN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系统软修改</a:t>
            </a:r>
            <a:r>
              <a:rPr lang="en-US" altLang="zh-CN" sz="4000" b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MAC</a:t>
            </a:r>
          </a:p>
        </p:txBody>
      </p:sp>
      <p:pic>
        <p:nvPicPr>
          <p:cNvPr id="49" name="图片 97"/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5066030" y="1503680"/>
            <a:ext cx="7125970" cy="2216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" name="图片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985" y="3720465"/>
            <a:ext cx="7125335" cy="2505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左箭头 5"/>
          <p:cNvSpPr/>
          <p:nvPr/>
        </p:nvSpPr>
        <p:spPr>
          <a:xfrm>
            <a:off x="7125970" y="1577975"/>
            <a:ext cx="2179320" cy="75565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箭头 6"/>
          <p:cNvSpPr/>
          <p:nvPr/>
        </p:nvSpPr>
        <p:spPr>
          <a:xfrm>
            <a:off x="8716010" y="1729105"/>
            <a:ext cx="2179320" cy="75565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 7"/>
          <p:cNvSpPr/>
          <p:nvPr/>
        </p:nvSpPr>
        <p:spPr>
          <a:xfrm>
            <a:off x="6877050" y="1932305"/>
            <a:ext cx="2179320" cy="75565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左箭头 8"/>
          <p:cNvSpPr/>
          <p:nvPr/>
        </p:nvSpPr>
        <p:spPr>
          <a:xfrm>
            <a:off x="6877050" y="5716905"/>
            <a:ext cx="2179320" cy="75565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9294495" y="2216785"/>
            <a:ext cx="1692275" cy="76200"/>
          </a:xfrm>
          <a:prstGeom prst="leftArrow">
            <a:avLst>
              <a:gd name="adj1" fmla="val 49579"/>
              <a:gd name="adj2" fmla="val 50000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bldLvl="0" animBg="1"/>
      <p:bldP spid="7" grpId="1" bldLvl="0" animBg="1"/>
      <p:bldP spid="8" grpId="0" bldLvl="0" animBg="1"/>
      <p:bldP spid="8" grpId="1" bldLvl="0" animBg="1"/>
      <p:bldP spid="9" grpId="0" bldLvl="0" animBg="1"/>
      <p:bldP spid="9" grpId="1" bldLvl="0" animBg="1"/>
      <p:bldP spid="10" grpId="0" bldLvl="0" animBg="1"/>
      <p:bldP spid="10" grpId="1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zcyMmUyZTk1ODdhMmU2ZjVjYTZjOGI1YTNjZDM0ZTQ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自定义设计方案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</TotalTime>
  <Words>1704</Words>
  <Application>Microsoft Office PowerPoint</Application>
  <PresentationFormat>宽屏</PresentationFormat>
  <Paragraphs>206</Paragraphs>
  <Slides>28</Slides>
  <Notes>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7" baseType="lpstr">
      <vt:lpstr>等线</vt:lpstr>
      <vt:lpstr>宋体</vt:lpstr>
      <vt:lpstr>微软雅黑</vt:lpstr>
      <vt:lpstr>Arial</vt:lpstr>
      <vt:lpstr>Calibri</vt:lpstr>
      <vt:lpstr>Wingdings</vt:lpstr>
      <vt:lpstr>自定义设计方案</vt:lpstr>
      <vt:lpstr>Visio.Drawing.11</vt:lpstr>
      <vt:lpstr>Visio</vt:lpstr>
      <vt:lpstr>第2章 网络隐身</vt:lpstr>
      <vt:lpstr>学习目标</vt:lpstr>
      <vt:lpstr>IP地址欺骗</vt:lpstr>
      <vt:lpstr>IP地址欺骗</vt:lpstr>
      <vt:lpstr>IP地址欺骗</vt:lpstr>
      <vt:lpstr>MAC地址欺骗</vt:lpstr>
      <vt:lpstr>Window系统软修改有线网卡MAC</vt:lpstr>
      <vt:lpstr>Window系统软修改无线网卡MAC</vt:lpstr>
      <vt:lpstr>Linux系统软修改MAC</vt:lpstr>
      <vt:lpstr>问题</vt:lpstr>
      <vt:lpstr>网络地址转换</vt:lpstr>
      <vt:lpstr>地址转换表</vt:lpstr>
      <vt:lpstr>配置案例</vt:lpstr>
      <vt:lpstr>配置案例---nat服务器配置</vt:lpstr>
      <vt:lpstr>配置案例---nat服务器报文转换统计</vt:lpstr>
      <vt:lpstr>代理/代理隐藏</vt:lpstr>
      <vt:lpstr>代理主机工作过程</vt:lpstr>
      <vt:lpstr>代理服务器的netstat -an示例</vt:lpstr>
      <vt:lpstr>代理服务器的netstat -an示例</vt:lpstr>
      <vt:lpstr>透明代理</vt:lpstr>
      <vt:lpstr>常用代理</vt:lpstr>
      <vt:lpstr>Burpsuite</vt:lpstr>
      <vt:lpstr>OWASP ZAP</vt:lpstr>
      <vt:lpstr>CCProxy</vt:lpstr>
      <vt:lpstr>Ccproxy+Proxychains实现二层代理</vt:lpstr>
      <vt:lpstr>其它方法</vt:lpstr>
      <vt:lpstr>小结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Administrator</cp:lastModifiedBy>
  <cp:revision>275</cp:revision>
  <dcterms:created xsi:type="dcterms:W3CDTF">2017-08-20T00:51:00Z</dcterms:created>
  <dcterms:modified xsi:type="dcterms:W3CDTF">2024-01-26T01:22:50Z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2052-11.1.0.11875</vt:lpwstr>
  </property>
  <property fmtid="{D5CDD505-2E9C-101B-9397-08002B2CF9AE}" pid="3" name="ICV">
    <vt:lpwstr>CA9430DDF80843459FE9EC235C1C1A18</vt:lpwstr>
  </property>
</Properties>
</file>